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ldx" ContentType="application/vnd.openxmlformats-officedocument.presentationml.slide"/>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sldIdLst>
    <p:sldId id="416" r:id="rId2"/>
    <p:sldId id="378" r:id="rId3"/>
    <p:sldId id="374" r:id="rId4"/>
    <p:sldId id="376" r:id="rId5"/>
    <p:sldId id="257" r:id="rId6"/>
    <p:sldId id="358" r:id="rId7"/>
    <p:sldId id="359" r:id="rId8"/>
    <p:sldId id="360" r:id="rId9"/>
    <p:sldId id="284" r:id="rId10"/>
    <p:sldId id="361" r:id="rId11"/>
    <p:sldId id="362" r:id="rId12"/>
    <p:sldId id="363" r:id="rId13"/>
    <p:sldId id="285" r:id="rId14"/>
    <p:sldId id="364" r:id="rId15"/>
    <p:sldId id="365" r:id="rId16"/>
    <p:sldId id="286" r:id="rId17"/>
    <p:sldId id="366" r:id="rId18"/>
    <p:sldId id="287" r:id="rId19"/>
    <p:sldId id="288" r:id="rId20"/>
    <p:sldId id="367" r:id="rId21"/>
    <p:sldId id="368" r:id="rId22"/>
    <p:sldId id="369" r:id="rId23"/>
    <p:sldId id="370" r:id="rId24"/>
    <p:sldId id="371" r:id="rId25"/>
    <p:sldId id="372" r:id="rId26"/>
    <p:sldId id="373" r:id="rId27"/>
    <p:sldId id="277" r:id="rId28"/>
    <p:sldId id="278" r:id="rId29"/>
    <p:sldId id="279" r:id="rId30"/>
    <p:sldId id="280" r:id="rId31"/>
    <p:sldId id="281" r:id="rId32"/>
    <p:sldId id="282" r:id="rId33"/>
    <p:sldId id="375" r:id="rId34"/>
    <p:sldId id="324" r:id="rId35"/>
    <p:sldId id="305" r:id="rId36"/>
    <p:sldId id="306" r:id="rId37"/>
    <p:sldId id="316" r:id="rId38"/>
    <p:sldId id="309" r:id="rId39"/>
    <p:sldId id="310" r:id="rId40"/>
    <p:sldId id="311" r:id="rId41"/>
    <p:sldId id="312" r:id="rId42"/>
    <p:sldId id="325" r:id="rId43"/>
    <p:sldId id="322" r:id="rId44"/>
    <p:sldId id="323" r:id="rId45"/>
    <p:sldId id="326" r:id="rId46"/>
    <p:sldId id="327" r:id="rId47"/>
    <p:sldId id="328" r:id="rId48"/>
    <p:sldId id="313" r:id="rId49"/>
    <p:sldId id="314" r:id="rId50"/>
    <p:sldId id="315" r:id="rId51"/>
    <p:sldId id="413" r:id="rId52"/>
    <p:sldId id="307" r:id="rId53"/>
    <p:sldId id="347" r:id="rId54"/>
    <p:sldId id="308" r:id="rId55"/>
    <p:sldId id="330" r:id="rId56"/>
    <p:sldId id="332" r:id="rId57"/>
    <p:sldId id="338" r:id="rId58"/>
    <p:sldId id="333" r:id="rId59"/>
    <p:sldId id="334" r:id="rId60"/>
    <p:sldId id="335" r:id="rId61"/>
    <p:sldId id="336" r:id="rId62"/>
    <p:sldId id="344" r:id="rId63"/>
    <p:sldId id="345" r:id="rId64"/>
    <p:sldId id="346" r:id="rId65"/>
    <p:sldId id="348" r:id="rId66"/>
    <p:sldId id="337" r:id="rId67"/>
    <p:sldId id="341" r:id="rId68"/>
    <p:sldId id="354" r:id="rId69"/>
    <p:sldId id="382" r:id="rId70"/>
    <p:sldId id="379" r:id="rId71"/>
    <p:sldId id="380" r:id="rId72"/>
    <p:sldId id="381" r:id="rId73"/>
    <p:sldId id="383" r:id="rId74"/>
    <p:sldId id="412" r:id="rId75"/>
    <p:sldId id="384" r:id="rId76"/>
    <p:sldId id="411" r:id="rId77"/>
    <p:sldId id="385" r:id="rId78"/>
    <p:sldId id="386" r:id="rId79"/>
    <p:sldId id="387" r:id="rId80"/>
    <p:sldId id="409" r:id="rId81"/>
    <p:sldId id="388" r:id="rId82"/>
    <p:sldId id="414" r:id="rId83"/>
    <p:sldId id="331" r:id="rId84"/>
    <p:sldId id="299" r:id="rId85"/>
    <p:sldId id="300" r:id="rId86"/>
    <p:sldId id="301" r:id="rId87"/>
    <p:sldId id="389" r:id="rId88"/>
    <p:sldId id="391" r:id="rId89"/>
    <p:sldId id="392" r:id="rId90"/>
    <p:sldId id="404" r:id="rId91"/>
    <p:sldId id="398" r:id="rId92"/>
    <p:sldId id="399" r:id="rId93"/>
    <p:sldId id="400" r:id="rId94"/>
    <p:sldId id="415" r:id="rId95"/>
    <p:sldId id="393" r:id="rId96"/>
    <p:sldId id="258" r:id="rId97"/>
    <p:sldId id="408"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8" autoAdjust="0"/>
    <p:restoredTop sz="94660"/>
  </p:normalViewPr>
  <p:slideViewPr>
    <p:cSldViewPr snapToGrid="0">
      <p:cViewPr varScale="1">
        <p:scale>
          <a:sx n="67" d="100"/>
          <a:sy n="67" d="100"/>
        </p:scale>
        <p:origin x="60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83A8BD-02B5-4840-B4F3-9DC368B49CEF}" type="datetimeFigureOut">
              <a:rPr lang="en-GB" smtClean="0"/>
              <a:t>06/05/2022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ED8CE-021F-419E-B6B1-14D28CB1CE00}" type="slidenum">
              <a:rPr lang="en-GB" smtClean="0"/>
              <a:t>‹#›</a:t>
            </a:fld>
            <a:endParaRPr lang="en-GB"/>
          </a:p>
        </p:txBody>
      </p:sp>
    </p:spTree>
    <p:extLst>
      <p:ext uri="{BB962C8B-B14F-4D97-AF65-F5344CB8AC3E}">
        <p14:creationId xmlns:p14="http://schemas.microsoft.com/office/powerpoint/2010/main" val="3867421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steps involved in developing a new medicine are described below.</a:t>
            </a:r>
            <a:endParaRPr lang="de-CH" dirty="0">
              <a:effectLst/>
            </a:endParaRPr>
          </a:p>
          <a:p>
            <a:endParaRPr lang="en-GB" dirty="0"/>
          </a:p>
        </p:txBody>
      </p:sp>
      <p:sp>
        <p:nvSpPr>
          <p:cNvPr id="4" name="Slide Number Placeholder 3"/>
          <p:cNvSpPr>
            <a:spLocks noGrp="1"/>
          </p:cNvSpPr>
          <p:nvPr>
            <p:ph type="sldNum" sz="quarter" idx="10"/>
          </p:nvPr>
        </p:nvSpPr>
        <p:spPr/>
        <p:txBody>
          <a:bodyPr/>
          <a:lstStyle/>
          <a:p>
            <a:fld id="{D2B876F7-1113-4945-A7A3-BFAADAE1FF00}" type="slidenum">
              <a:rPr lang="en-GB" smtClean="0"/>
              <a:t>6</a:t>
            </a:fld>
            <a:endParaRPr lang="en-GB"/>
          </a:p>
        </p:txBody>
      </p:sp>
    </p:spTree>
    <p:extLst>
      <p:ext uri="{BB962C8B-B14F-4D97-AF65-F5344CB8AC3E}">
        <p14:creationId xmlns:p14="http://schemas.microsoft.com/office/powerpoint/2010/main" val="92289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Non-clinical Safety Testing</a:t>
            </a:r>
            <a:endParaRPr lang="de-CH" dirty="0">
              <a:effectLst/>
            </a:endParaRPr>
          </a:p>
          <a:p>
            <a:r>
              <a:rPr lang="en-GB" sz="1200" b="1" kern="1200" dirty="0">
                <a:solidFill>
                  <a:schemeClr val="tx1"/>
                </a:solidFill>
                <a:effectLst/>
                <a:latin typeface="+mn-lt"/>
                <a:ea typeface="+mn-ea"/>
                <a:cs typeface="+mn-cs"/>
              </a:rPr>
              <a:t> </a:t>
            </a:r>
            <a:endParaRPr lang="de-CH" dirty="0">
              <a:effectLst/>
            </a:endParaRPr>
          </a:p>
          <a:p>
            <a:r>
              <a:rPr lang="en-GB" sz="1200" b="1" kern="1200" dirty="0">
                <a:solidFill>
                  <a:schemeClr val="tx1"/>
                </a:solidFill>
                <a:effectLst/>
                <a:latin typeface="+mn-lt"/>
                <a:ea typeface="+mn-ea"/>
                <a:cs typeface="+mn-cs"/>
              </a:rPr>
              <a:t>Is it safe to proceed to clinical testing? </a:t>
            </a:r>
            <a:r>
              <a:rPr lang="en-GB" sz="1200" kern="1200" dirty="0">
                <a:solidFill>
                  <a:schemeClr val="tx1"/>
                </a:solidFill>
                <a:effectLst/>
                <a:latin typeface="+mn-lt"/>
                <a:ea typeface="+mn-ea"/>
                <a:cs typeface="+mn-cs"/>
              </a:rPr>
              <a:t>The next stage in the development process involves safety testing in animals, which is governed by specific rules and regulations of Good Laboratory Practice (GLP). No candidate medicine can be tested in humans (in "clinical studies") before its safety profile has been established in animal safety studies. Medicines development is tightly controlled. The law imposes rules and regulations about what is done, and how it is done. </a:t>
            </a:r>
            <a:endParaRPr lang="de-CH" dirty="0">
              <a:effectLst/>
            </a:endParaRPr>
          </a:p>
          <a:p>
            <a:r>
              <a:rPr lang="en-GB" sz="1200" kern="1200" dirty="0">
                <a:solidFill>
                  <a:schemeClr val="tx1"/>
                </a:solidFill>
                <a:effectLst/>
                <a:latin typeface="+mn-lt"/>
                <a:ea typeface="+mn-ea"/>
                <a:cs typeface="+mn-cs"/>
              </a:rPr>
              <a:t>Before the non-clinical testing work can be done, larger amounts of the candidate compound need to be produced so that all the appropriate tests can be carried out. This manufacturing process also has to follow strict guidelines and regulations called Good Manufacturing Practice (GMP). </a:t>
            </a:r>
            <a:endParaRPr lang="de-CH" dirty="0">
              <a:effectLst/>
            </a:endParaRPr>
          </a:p>
          <a:p>
            <a:endParaRPr lang="en-GB" dirty="0"/>
          </a:p>
          <a:p>
            <a:endParaRPr lang="en-GB" dirty="0"/>
          </a:p>
        </p:txBody>
      </p:sp>
      <p:sp>
        <p:nvSpPr>
          <p:cNvPr id="4" name="Slide Number Placeholder 3"/>
          <p:cNvSpPr>
            <a:spLocks noGrp="1"/>
          </p:cNvSpPr>
          <p:nvPr>
            <p:ph type="sldNum" sz="quarter" idx="10"/>
          </p:nvPr>
        </p:nvSpPr>
        <p:spPr/>
        <p:txBody>
          <a:bodyPr/>
          <a:lstStyle/>
          <a:p>
            <a:fld id="{D2B876F7-1113-4945-A7A3-BFAADAE1FF00}" type="slidenum">
              <a:rPr lang="en-GB" smtClean="0"/>
              <a:t>17</a:t>
            </a:fld>
            <a:endParaRPr lang="en-GB"/>
          </a:p>
        </p:txBody>
      </p:sp>
    </p:spTree>
    <p:extLst>
      <p:ext uri="{BB962C8B-B14F-4D97-AF65-F5344CB8AC3E}">
        <p14:creationId xmlns:p14="http://schemas.microsoft.com/office/powerpoint/2010/main" val="3737839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These studies not only show the safety profile in animals, but also provide important information about:</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how the substance enters the body (</a:t>
            </a:r>
            <a:r>
              <a:rPr lang="en-GB" sz="1200" b="1" kern="1200" dirty="0">
                <a:solidFill>
                  <a:schemeClr val="tx1"/>
                </a:solidFill>
                <a:effectLst/>
                <a:latin typeface="+mn-lt"/>
                <a:ea typeface="+mn-ea"/>
                <a:cs typeface="+mn-cs"/>
              </a:rPr>
              <a:t>A</a:t>
            </a:r>
            <a:r>
              <a:rPr lang="en-GB" sz="1200" kern="1200" dirty="0">
                <a:solidFill>
                  <a:schemeClr val="tx1"/>
                </a:solidFill>
                <a:effectLst/>
                <a:latin typeface="+mn-lt"/>
                <a:ea typeface="+mn-ea"/>
                <a:cs typeface="+mn-cs"/>
              </a:rPr>
              <a:t>bsorption) </a:t>
            </a:r>
            <a:endParaRPr lang="de-CH" dirty="0">
              <a:effectLst/>
            </a:endParaRPr>
          </a:p>
          <a:p>
            <a:pPr marL="171450" lvl="0" indent="-171450">
              <a:buFont typeface="Arial" panose="020B0604020202020204" pitchFamily="34" charset="0"/>
              <a:buChar char="•"/>
            </a:pPr>
            <a:r>
              <a:rPr lang="en-GB" sz="1200" b="1" kern="1200" dirty="0">
                <a:solidFill>
                  <a:schemeClr val="tx1"/>
                </a:solidFill>
                <a:effectLst/>
                <a:latin typeface="+mn-lt"/>
                <a:ea typeface="+mn-ea"/>
                <a:cs typeface="+mn-cs"/>
              </a:rPr>
              <a:t>D</a:t>
            </a:r>
            <a:r>
              <a:rPr lang="en-GB" sz="1200" kern="1200" dirty="0">
                <a:solidFill>
                  <a:schemeClr val="tx1"/>
                </a:solidFill>
                <a:effectLst/>
                <a:latin typeface="+mn-lt"/>
                <a:ea typeface="+mn-ea"/>
                <a:cs typeface="+mn-cs"/>
              </a:rPr>
              <a:t>istribution around the body </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breakdown of the substance by the body (</a:t>
            </a:r>
            <a:r>
              <a:rPr lang="en-GB" sz="1200" b="1" kern="1200" dirty="0">
                <a:solidFill>
                  <a:schemeClr val="tx1"/>
                </a:solidFill>
                <a:effectLst/>
                <a:latin typeface="+mn-lt"/>
                <a:ea typeface="+mn-ea"/>
                <a:cs typeface="+mn-cs"/>
              </a:rPr>
              <a:t>M</a:t>
            </a:r>
            <a:r>
              <a:rPr lang="en-GB" sz="1200" kern="1200" dirty="0">
                <a:solidFill>
                  <a:schemeClr val="tx1"/>
                </a:solidFill>
                <a:effectLst/>
                <a:latin typeface="+mn-lt"/>
                <a:ea typeface="+mn-ea"/>
                <a:cs typeface="+mn-cs"/>
              </a:rPr>
              <a:t>etabolism)</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how the substance leaves the body (</a:t>
            </a:r>
            <a:r>
              <a:rPr lang="en-GB" sz="1200" b="1" kern="1200" dirty="0">
                <a:solidFill>
                  <a:schemeClr val="tx1"/>
                </a:solidFill>
                <a:effectLst/>
                <a:latin typeface="+mn-lt"/>
                <a:ea typeface="+mn-ea"/>
                <a:cs typeface="+mn-cs"/>
              </a:rPr>
              <a:t>E</a:t>
            </a:r>
            <a:r>
              <a:rPr lang="en-GB" sz="1200" kern="1200" dirty="0">
                <a:solidFill>
                  <a:schemeClr val="tx1"/>
                </a:solidFill>
                <a:effectLst/>
                <a:latin typeface="+mn-lt"/>
                <a:ea typeface="+mn-ea"/>
                <a:cs typeface="+mn-cs"/>
              </a:rPr>
              <a:t>xcretion). </a:t>
            </a:r>
            <a:endParaRPr lang="de-CH" dirty="0">
              <a:effectLst/>
            </a:endParaRPr>
          </a:p>
          <a:p>
            <a:r>
              <a:rPr lang="en-GB" sz="1200" kern="1200" dirty="0">
                <a:solidFill>
                  <a:schemeClr val="tx1"/>
                </a:solidFill>
                <a:effectLst/>
                <a:latin typeface="+mn-lt"/>
                <a:ea typeface="+mn-ea"/>
                <a:cs typeface="+mn-cs"/>
              </a:rPr>
              <a:t>This is sometimes abbreviated to ‘ADME’. </a:t>
            </a:r>
            <a:endParaRPr lang="de-CH" dirty="0">
              <a:effectLst/>
            </a:endParaRPr>
          </a:p>
          <a:p>
            <a:r>
              <a:rPr lang="en-GB" sz="1200" kern="1200" dirty="0">
                <a:solidFill>
                  <a:schemeClr val="tx1"/>
                </a:solidFill>
                <a:effectLst/>
                <a:latin typeface="+mn-lt"/>
                <a:ea typeface="+mn-ea"/>
                <a:cs typeface="+mn-cs"/>
              </a:rPr>
              <a:t>All of this information is used to decide if the candidate compound can proceed into the first human (clinical) study and if so, what doses to use.</a:t>
            </a:r>
            <a:endParaRPr lang="de-CH" dirty="0">
              <a:effectLst/>
            </a:endParaRP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Summary:</a:t>
            </a:r>
            <a:r>
              <a:rPr lang="en-US" sz="1200" kern="1200" dirty="0">
                <a:solidFill>
                  <a:schemeClr val="tx1"/>
                </a:solidFill>
                <a:effectLst/>
                <a:latin typeface="+mn-lt"/>
                <a:ea typeface="+mn-ea"/>
                <a:cs typeface="+mn-cs"/>
              </a:rPr>
              <a:t> To continue into clinical testing, with humans, the candidate compound must have shown an acceptable safety profile in all the necessary non-clinical toxicology studies. However, not all of the non-clinical safety studies will have been completed. For example, long-term carcinogenicity studies take on average two years and continue at the same time as the clinical trials.</a:t>
            </a:r>
            <a:endParaRPr lang="de-CH"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D2B876F7-1113-4945-A7A3-BFAADAE1FF00}" type="slidenum">
              <a:rPr lang="en-GB" smtClean="0"/>
              <a:t>20</a:t>
            </a:fld>
            <a:endParaRPr lang="en-GB"/>
          </a:p>
        </p:txBody>
      </p:sp>
    </p:spTree>
    <p:extLst>
      <p:ext uri="{BB962C8B-B14F-4D97-AF65-F5344CB8AC3E}">
        <p14:creationId xmlns:p14="http://schemas.microsoft.com/office/powerpoint/2010/main" val="3487573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Proof of Mechanism – Phase I Clinical Studies</a:t>
            </a:r>
            <a:endParaRPr lang="de-CH" dirty="0">
              <a:effectLst/>
            </a:endParaRPr>
          </a:p>
          <a:p>
            <a:r>
              <a:rPr lang="en-GB" sz="1200" b="1" kern="1200" dirty="0">
                <a:solidFill>
                  <a:schemeClr val="tx1"/>
                </a:solidFill>
                <a:effectLst/>
                <a:latin typeface="+mn-lt"/>
                <a:ea typeface="+mn-ea"/>
                <a:cs typeface="+mn-cs"/>
              </a:rPr>
              <a:t> </a:t>
            </a:r>
            <a:endParaRPr lang="de-CH" dirty="0">
              <a:effectLst/>
            </a:endParaRPr>
          </a:p>
          <a:p>
            <a:r>
              <a:rPr lang="en-GB" sz="1200" kern="1200" dirty="0">
                <a:solidFill>
                  <a:schemeClr val="tx1"/>
                </a:solidFill>
                <a:effectLst/>
                <a:latin typeface="+mn-lt"/>
                <a:ea typeface="+mn-ea"/>
                <a:cs typeface="+mn-cs"/>
              </a:rPr>
              <a:t>The decision to start the first clinical study is a major one. As a candidate compound continues through the development process, the number, the cost and the complexity of the activities all increase.</a:t>
            </a:r>
            <a:endParaRPr lang="de-CH" dirty="0">
              <a:effectLst/>
            </a:endParaRPr>
          </a:p>
          <a:p>
            <a:r>
              <a:rPr lang="en-GB" sz="1200" kern="1200" dirty="0">
                <a:solidFill>
                  <a:schemeClr val="tx1"/>
                </a:solidFill>
                <a:effectLst/>
                <a:latin typeface="+mn-lt"/>
                <a:ea typeface="+mn-ea"/>
                <a:cs typeface="+mn-cs"/>
              </a:rPr>
              <a:t>Before starting a clinical study, a Clinical Trial Application (CTA) has to be submitted. The CTA must include the following important documents:</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An Investigational Medicinal Product Dossier (IMPD), including ADME and studies to observe effect (on the target), the toxicology safety, and information on how the medicine is manufactured</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Study Protocol describing the details of performing the study and evaluating the results</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Investigator’s Brochure (IB), providing a summary of the information that allows the doctors who run the study (the investigators) to understand how the study drug works in the body (the pharmacology). This allows the investigators to explain the study to the volunteer or patient and to obtain informed consent (see below).</a:t>
            </a:r>
            <a:endParaRPr lang="de-CH" dirty="0">
              <a:effectLst/>
            </a:endParaRPr>
          </a:p>
          <a:p>
            <a:r>
              <a:rPr lang="en-GB" sz="1200" kern="1200" dirty="0">
                <a:solidFill>
                  <a:schemeClr val="tx1"/>
                </a:solidFill>
                <a:effectLst/>
                <a:latin typeface="+mn-lt"/>
                <a:ea typeface="+mn-ea"/>
                <a:cs typeface="+mn-cs"/>
              </a:rPr>
              <a:t>The CTA must be submitted to the National Competent Authority (NCA) for approval. During the process an opinion from the Ethics committee is also sought.</a:t>
            </a:r>
            <a:endParaRPr lang="de-CH" dirty="0">
              <a:effectLst/>
            </a:endParaRPr>
          </a:p>
          <a:p>
            <a:r>
              <a:rPr lang="en-GB" sz="1200" kern="1200" dirty="0">
                <a:solidFill>
                  <a:schemeClr val="tx1"/>
                </a:solidFill>
                <a:effectLst/>
                <a:latin typeface="+mn-lt"/>
                <a:ea typeface="+mn-ea"/>
                <a:cs typeface="+mn-cs"/>
              </a:rPr>
              <a:t> </a:t>
            </a:r>
            <a:endParaRPr lang="de-CH" dirty="0">
              <a:effectLst/>
            </a:endParaRPr>
          </a:p>
          <a:p>
            <a:r>
              <a:rPr lang="en-GB" sz="1200" kern="1200" dirty="0">
                <a:solidFill>
                  <a:schemeClr val="tx1"/>
                </a:solidFill>
                <a:effectLst/>
                <a:latin typeface="+mn-lt"/>
                <a:ea typeface="+mn-ea"/>
                <a:cs typeface="+mn-cs"/>
              </a:rPr>
              <a:t>Safety is the top priority, hence, a study in humans cannot start until the Internal Company Review Committee, the External Ethics Committee and the External Regulatory Authority have given their approval. </a:t>
            </a:r>
            <a:endParaRPr lang="de-CH" dirty="0">
              <a:effectLst/>
            </a:endParaRPr>
          </a:p>
          <a:p>
            <a:r>
              <a:rPr lang="en-GB" sz="1200" kern="1200" dirty="0">
                <a:solidFill>
                  <a:schemeClr val="tx1"/>
                </a:solidFill>
                <a:effectLst/>
                <a:latin typeface="+mn-lt"/>
                <a:ea typeface="+mn-ea"/>
                <a:cs typeface="+mn-cs"/>
              </a:rPr>
              <a:t> </a:t>
            </a:r>
            <a:endParaRPr lang="de-CH" dirty="0">
              <a:effectLst/>
            </a:endParaRPr>
          </a:p>
          <a:p>
            <a:endParaRPr lang="en-GB" dirty="0"/>
          </a:p>
        </p:txBody>
      </p:sp>
      <p:sp>
        <p:nvSpPr>
          <p:cNvPr id="4" name="Slide Number Placeholder 3"/>
          <p:cNvSpPr>
            <a:spLocks noGrp="1"/>
          </p:cNvSpPr>
          <p:nvPr>
            <p:ph type="sldNum" sz="quarter" idx="10"/>
          </p:nvPr>
        </p:nvSpPr>
        <p:spPr/>
        <p:txBody>
          <a:bodyPr/>
          <a:lstStyle/>
          <a:p>
            <a:fld id="{D2B876F7-1113-4945-A7A3-BFAADAE1FF00}" type="slidenum">
              <a:rPr lang="en-GB" smtClean="0"/>
              <a:t>21</a:t>
            </a:fld>
            <a:endParaRPr lang="en-GB"/>
          </a:p>
        </p:txBody>
      </p:sp>
    </p:spTree>
    <p:extLst>
      <p:ext uri="{BB962C8B-B14F-4D97-AF65-F5344CB8AC3E}">
        <p14:creationId xmlns:p14="http://schemas.microsoft.com/office/powerpoint/2010/main" val="3203172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Volunteer Study (also called Exploratory Study, Proof of Mechanism study or Phase I Study)</a:t>
            </a:r>
          </a:p>
          <a:p>
            <a:endParaRPr lang="en-GB" sz="1200" b="1"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This study allows the doctors and scientists to see if the medicine is safe in humans. It also looks at whether the medicine behaves in humans in the same way that it behaved in animals. These studies provide information on the way that the medicine works – called the ‘mechanism of action’. These studies also aim to find secondary effects of the medicine. </a:t>
            </a:r>
            <a:endParaRPr lang="de-CH" dirty="0">
              <a:effectLst/>
            </a:endParaRPr>
          </a:p>
          <a:p>
            <a:r>
              <a:rPr lang="en-GB" sz="1200" kern="1200" dirty="0">
                <a:solidFill>
                  <a:schemeClr val="tx1"/>
                </a:solidFill>
                <a:effectLst/>
                <a:latin typeface="+mn-lt"/>
                <a:ea typeface="+mn-ea"/>
                <a:cs typeface="+mn-cs"/>
              </a:rPr>
              <a:t>About 20 -100 volunteers are included in the Phase 1 of the clinical studies. These studies are usually carried out in special Phase 1 units where the volunteers are recruited and the studies are run. The doctors who carry out these studies are called investigators and they are qualified to conduct clinical trials in order to determine the outcome of the study.</a:t>
            </a:r>
            <a:endParaRPr lang="de-CH" dirty="0">
              <a:effectLst/>
            </a:endParaRPr>
          </a:p>
          <a:p>
            <a:r>
              <a:rPr lang="en-GB" sz="1200" kern="1200" dirty="0">
                <a:solidFill>
                  <a:schemeClr val="tx1"/>
                </a:solidFill>
                <a:effectLst/>
                <a:latin typeface="+mn-lt"/>
                <a:ea typeface="+mn-ea"/>
                <a:cs typeface="+mn-cs"/>
              </a:rPr>
              <a:t> </a:t>
            </a:r>
            <a:endParaRPr lang="de-CH" dirty="0">
              <a:effectLst/>
            </a:endParaRPr>
          </a:p>
          <a:p>
            <a:r>
              <a:rPr lang="en-GB" sz="1200" kern="1200" dirty="0">
                <a:solidFill>
                  <a:schemeClr val="tx1"/>
                </a:solidFill>
                <a:effectLst/>
                <a:latin typeface="+mn-lt"/>
                <a:ea typeface="+mn-ea"/>
                <a:cs typeface="+mn-cs"/>
              </a:rPr>
              <a:t>The first clinical study is usually carried out in healthy, male volunteers. The details of the clinical study have to be described in the Study Protocol, this has to include: </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background of the disease (the unmet need).</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non-clinical information.</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details of the clinical study (what exactly will be done and when).</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how the information will be used and analysed. </a:t>
            </a:r>
            <a:endParaRPr lang="de-CH" dirty="0">
              <a:effectLst/>
            </a:endParaRPr>
          </a:p>
          <a:p>
            <a:r>
              <a:rPr lang="en-GB" sz="1200" kern="1200" dirty="0">
                <a:solidFill>
                  <a:schemeClr val="tx1"/>
                </a:solidFill>
                <a:effectLst/>
                <a:latin typeface="+mn-lt"/>
                <a:ea typeface="+mn-ea"/>
                <a:cs typeface="+mn-cs"/>
              </a:rPr>
              <a:t>All the information coming from the study is collected in a document called the Case Record Form (CRF).</a:t>
            </a:r>
            <a:endParaRPr lang="de-CH" dirty="0">
              <a:effectLst/>
            </a:endParaRPr>
          </a:p>
          <a:p>
            <a:r>
              <a:rPr lang="en-GB" sz="1200" kern="1200" dirty="0">
                <a:solidFill>
                  <a:schemeClr val="tx1"/>
                </a:solidFill>
                <a:effectLst/>
                <a:latin typeface="+mn-lt"/>
                <a:ea typeface="+mn-ea"/>
                <a:cs typeface="+mn-cs"/>
              </a:rPr>
              <a:t> </a:t>
            </a:r>
            <a:endParaRPr lang="de-CH" dirty="0">
              <a:effectLst/>
            </a:endParaRPr>
          </a:p>
          <a:p>
            <a:r>
              <a:rPr lang="en-GB" sz="1200" kern="1200" dirty="0">
                <a:solidFill>
                  <a:schemeClr val="tx1"/>
                </a:solidFill>
                <a:effectLst/>
                <a:latin typeface="+mn-lt"/>
                <a:ea typeface="+mn-ea"/>
                <a:cs typeface="+mn-cs"/>
              </a:rPr>
              <a:t>Here, too, there are a large number of guidelines and regulations known as Good Clinical Practice (GCP) to protect the safety of the participants in the study. </a:t>
            </a:r>
            <a:endParaRPr lang="de-CH" dirty="0">
              <a:effectLst/>
            </a:endParaRPr>
          </a:p>
          <a:p>
            <a:r>
              <a:rPr lang="en-GB" sz="1200" kern="1200" dirty="0">
                <a:solidFill>
                  <a:schemeClr val="tx1"/>
                </a:solidFill>
                <a:effectLst/>
                <a:latin typeface="+mn-lt"/>
                <a:ea typeface="+mn-ea"/>
                <a:cs typeface="+mn-cs"/>
              </a:rPr>
              <a:t>The Study Protocol also has a section on ‘statistics’ which are the statistical tests used to analyse the results. These directions have to be decided before the study starts, so it is known how the information will be obtained and used once the study ends.</a:t>
            </a:r>
            <a:endParaRPr lang="de-CH" dirty="0">
              <a:effectLst/>
            </a:endParaRPr>
          </a:p>
          <a:p>
            <a:r>
              <a:rPr lang="en-GB" sz="1200" kern="1200" dirty="0">
                <a:solidFill>
                  <a:schemeClr val="tx1"/>
                </a:solidFill>
                <a:effectLst/>
                <a:latin typeface="+mn-lt"/>
                <a:ea typeface="+mn-ea"/>
                <a:cs typeface="+mn-cs"/>
              </a:rPr>
              <a:t> </a:t>
            </a:r>
            <a:endParaRPr lang="de-CH" dirty="0">
              <a:effectLst/>
            </a:endParaRPr>
          </a:p>
          <a:p>
            <a:r>
              <a:rPr lang="en-GB" sz="1200" kern="1200" dirty="0">
                <a:solidFill>
                  <a:schemeClr val="tx1"/>
                </a:solidFill>
                <a:effectLst/>
                <a:latin typeface="+mn-lt"/>
                <a:ea typeface="+mn-ea"/>
                <a:cs typeface="+mn-cs"/>
              </a:rPr>
              <a:t>Two very important elements are: </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informed consent (ensuring that the participants understand what is going to be done and agree to be part of the study) </a:t>
            </a:r>
            <a:r>
              <a:rPr lang="en-GB" sz="1200" b="1" kern="1200" dirty="0">
                <a:solidFill>
                  <a:schemeClr val="tx1"/>
                </a:solidFill>
                <a:effectLst/>
                <a:latin typeface="+mn-lt"/>
                <a:ea typeface="+mn-ea"/>
                <a:cs typeface="+mn-cs"/>
              </a:rPr>
              <a:t>and</a:t>
            </a:r>
            <a:r>
              <a:rPr lang="en-GB"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Ethics Committee review and opinion</a:t>
            </a:r>
            <a:endParaRPr lang="de-CH" dirty="0">
              <a:effectLst/>
            </a:endParaRPr>
          </a:p>
          <a:p>
            <a:r>
              <a:rPr lang="en-GB" sz="1200" kern="1200" dirty="0">
                <a:solidFill>
                  <a:schemeClr val="tx1"/>
                </a:solidFill>
                <a:effectLst/>
                <a:latin typeface="+mn-lt"/>
                <a:ea typeface="+mn-ea"/>
                <a:cs typeface="+mn-cs"/>
              </a:rPr>
              <a:t>The Ethics Committee is an independent group, usually consisting of doctors, scientists, nurses, and non-experts (‘lay’ members).  They review the Study Protocol (especially the informed consent form) and ensure that they comply with the ethical regulations of the committee before the study is carried out. Safety has the highest priority and to ensure the safety of the participants in a clinical study, internal company approval, external Ethics Committee positive opinion, and NCA approval is required. The rules for Phase I studies became even stricter after a rare case in 2006 in which volunteers suffered serious side effects after using an </a:t>
            </a:r>
            <a:r>
              <a:rPr lang="en-GB" sz="1200" kern="1200" dirty="0" err="1">
                <a:solidFill>
                  <a:schemeClr val="tx1"/>
                </a:solidFill>
                <a:effectLst/>
                <a:latin typeface="+mn-lt"/>
                <a:ea typeface="+mn-ea"/>
                <a:cs typeface="+mn-cs"/>
              </a:rPr>
              <a:t>immunomodulatory</a:t>
            </a:r>
            <a:r>
              <a:rPr lang="en-GB" sz="1200" kern="1200" dirty="0">
                <a:solidFill>
                  <a:schemeClr val="tx1"/>
                </a:solidFill>
                <a:effectLst/>
                <a:latin typeface="+mn-lt"/>
                <a:ea typeface="+mn-ea"/>
                <a:cs typeface="+mn-cs"/>
              </a:rPr>
              <a:t> medicine to treat B cell chronic lymphocytic </a:t>
            </a:r>
            <a:r>
              <a:rPr lang="en-GB" sz="1200" kern="1200" dirty="0" err="1">
                <a:solidFill>
                  <a:schemeClr val="tx1"/>
                </a:solidFill>
                <a:effectLst/>
                <a:latin typeface="+mn-lt"/>
                <a:ea typeface="+mn-ea"/>
                <a:cs typeface="+mn-cs"/>
              </a:rPr>
              <a:t>leukemia</a:t>
            </a:r>
            <a:r>
              <a:rPr lang="en-GB" sz="1200" kern="1200" dirty="0">
                <a:solidFill>
                  <a:schemeClr val="tx1"/>
                </a:solidFill>
                <a:effectLst/>
                <a:latin typeface="+mn-lt"/>
                <a:ea typeface="+mn-ea"/>
                <a:cs typeface="+mn-cs"/>
              </a:rPr>
              <a:t> and rheumatoid arthritis.</a:t>
            </a:r>
            <a:endParaRPr lang="de-CH" dirty="0">
              <a:effectLst/>
            </a:endParaRPr>
          </a:p>
          <a:p>
            <a:endParaRPr lang="en-GB" dirty="0"/>
          </a:p>
        </p:txBody>
      </p:sp>
      <p:sp>
        <p:nvSpPr>
          <p:cNvPr id="4" name="Slide Number Placeholder 3"/>
          <p:cNvSpPr>
            <a:spLocks noGrp="1"/>
          </p:cNvSpPr>
          <p:nvPr>
            <p:ph type="sldNum" sz="quarter" idx="10"/>
          </p:nvPr>
        </p:nvSpPr>
        <p:spPr/>
        <p:txBody>
          <a:bodyPr/>
          <a:lstStyle/>
          <a:p>
            <a:fld id="{D2B876F7-1113-4945-A7A3-BFAADAE1FF00}" type="slidenum">
              <a:rPr lang="en-GB" smtClean="0"/>
              <a:t>22</a:t>
            </a:fld>
            <a:endParaRPr lang="en-GB"/>
          </a:p>
        </p:txBody>
      </p:sp>
    </p:spTree>
    <p:extLst>
      <p:ext uri="{BB962C8B-B14F-4D97-AF65-F5344CB8AC3E}">
        <p14:creationId xmlns:p14="http://schemas.microsoft.com/office/powerpoint/2010/main" val="3119004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As safety is a priority, the first clinical study starts with a very low dose of the medicine:</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 single dose of the medicine is used for each volunteer. </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Once it has been shown that there are no safety concerns with this first dose, the study can continue with a slightly higher dose. </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dose will then be further increased (‘ascending dose’) until the maximum dose allowed for the study has been reached. </a:t>
            </a:r>
            <a:endParaRPr lang="de-CH" dirty="0">
              <a:effectLst/>
            </a:endParaRPr>
          </a:p>
          <a:p>
            <a:r>
              <a:rPr lang="en-GB" sz="1200" kern="1200" dirty="0">
                <a:solidFill>
                  <a:schemeClr val="tx1"/>
                </a:solidFill>
                <a:effectLst/>
                <a:latin typeface="+mn-lt"/>
                <a:ea typeface="+mn-ea"/>
                <a:cs typeface="+mn-cs"/>
              </a:rPr>
              <a:t>This is described in the Study Protocol.</a:t>
            </a:r>
            <a:endParaRPr lang="de-CH" dirty="0">
              <a:effectLst/>
            </a:endParaRPr>
          </a:p>
          <a:p>
            <a:r>
              <a:rPr lang="en-GB" sz="1200" kern="1200" dirty="0">
                <a:solidFill>
                  <a:schemeClr val="tx1"/>
                </a:solidFill>
                <a:effectLst/>
                <a:latin typeface="+mn-lt"/>
                <a:ea typeface="+mn-ea"/>
                <a:cs typeface="+mn-cs"/>
              </a:rPr>
              <a:t> </a:t>
            </a:r>
            <a:endParaRPr lang="de-CH" dirty="0">
              <a:effectLst/>
            </a:endParaRPr>
          </a:p>
          <a:p>
            <a:r>
              <a:rPr lang="en-GB" sz="1200" kern="1200" dirty="0">
                <a:solidFill>
                  <a:schemeClr val="tx1"/>
                </a:solidFill>
                <a:effectLst/>
                <a:latin typeface="+mn-lt"/>
                <a:ea typeface="+mn-ea"/>
                <a:cs typeface="+mn-cs"/>
              </a:rPr>
              <a:t>The study results can then be analysed and all the safety measurements can be assessed. This includes the:</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pharmacokinetics – what the body does to the medicine. The blood levels of the medicine can be measured – to determine the </a:t>
            </a:r>
            <a:r>
              <a:rPr lang="en-GB" sz="1200" b="1" kern="1200" dirty="0">
                <a:solidFill>
                  <a:schemeClr val="tx1"/>
                </a:solidFill>
                <a:effectLst/>
                <a:latin typeface="+mn-lt"/>
                <a:ea typeface="+mn-ea"/>
                <a:cs typeface="+mn-cs"/>
              </a:rPr>
              <a:t>A</a:t>
            </a:r>
            <a:r>
              <a:rPr lang="en-GB" sz="1200" kern="1200" dirty="0">
                <a:solidFill>
                  <a:schemeClr val="tx1"/>
                </a:solidFill>
                <a:effectLst/>
                <a:latin typeface="+mn-lt"/>
                <a:ea typeface="+mn-ea"/>
                <a:cs typeface="+mn-cs"/>
              </a:rPr>
              <a:t>bsorption, </a:t>
            </a:r>
            <a:r>
              <a:rPr lang="en-GB" sz="1200" b="1" kern="1200" dirty="0">
                <a:solidFill>
                  <a:schemeClr val="tx1"/>
                </a:solidFill>
                <a:effectLst/>
                <a:latin typeface="+mn-lt"/>
                <a:ea typeface="+mn-ea"/>
                <a:cs typeface="+mn-cs"/>
              </a:rPr>
              <a:t>D</a:t>
            </a:r>
            <a:r>
              <a:rPr lang="en-GB" sz="1200" kern="1200" dirty="0">
                <a:solidFill>
                  <a:schemeClr val="tx1"/>
                </a:solidFill>
                <a:effectLst/>
                <a:latin typeface="+mn-lt"/>
                <a:ea typeface="+mn-ea"/>
                <a:cs typeface="+mn-cs"/>
              </a:rPr>
              <a:t>istribution, </a:t>
            </a:r>
            <a:r>
              <a:rPr lang="en-GB" sz="1200" b="1" kern="1200" dirty="0">
                <a:solidFill>
                  <a:schemeClr val="tx1"/>
                </a:solidFill>
                <a:effectLst/>
                <a:latin typeface="+mn-lt"/>
                <a:ea typeface="+mn-ea"/>
                <a:cs typeface="+mn-cs"/>
              </a:rPr>
              <a:t>M</a:t>
            </a:r>
            <a:r>
              <a:rPr lang="en-GB" sz="1200" kern="1200" dirty="0">
                <a:solidFill>
                  <a:schemeClr val="tx1"/>
                </a:solidFill>
                <a:effectLst/>
                <a:latin typeface="+mn-lt"/>
                <a:ea typeface="+mn-ea"/>
                <a:cs typeface="+mn-cs"/>
              </a:rPr>
              <a:t>etabolism and </a:t>
            </a:r>
            <a:r>
              <a:rPr lang="en-GB" sz="1200" b="1" kern="1200" dirty="0">
                <a:solidFill>
                  <a:schemeClr val="tx1"/>
                </a:solidFill>
                <a:effectLst/>
                <a:latin typeface="+mn-lt"/>
                <a:ea typeface="+mn-ea"/>
                <a:cs typeface="+mn-cs"/>
              </a:rPr>
              <a:t>E</a:t>
            </a:r>
            <a:r>
              <a:rPr lang="en-GB" sz="1200" kern="1200" dirty="0">
                <a:solidFill>
                  <a:schemeClr val="tx1"/>
                </a:solidFill>
                <a:effectLst/>
                <a:latin typeface="+mn-lt"/>
                <a:ea typeface="+mn-ea"/>
                <a:cs typeface="+mn-cs"/>
              </a:rPr>
              <a:t>xcretion (ADME – see also non-clinical studies above).</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pharmacodynamics – what the medicine does to the body (the ‘effect’). For example, the study might measure the effect of a medicine on certain blood cells. </a:t>
            </a:r>
            <a:endParaRPr lang="de-CH" dirty="0">
              <a:effectLst/>
            </a:endParaRPr>
          </a:p>
          <a:p>
            <a:r>
              <a:rPr lang="en-GB" sz="1200" kern="1200" dirty="0">
                <a:solidFill>
                  <a:schemeClr val="tx1"/>
                </a:solidFill>
                <a:effectLst/>
                <a:latin typeface="+mn-lt"/>
                <a:ea typeface="+mn-ea"/>
                <a:cs typeface="+mn-cs"/>
              </a:rPr>
              <a:t>This type of study is known as a </a:t>
            </a:r>
            <a:r>
              <a:rPr lang="en-GB" sz="1200" b="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ingle </a:t>
            </a:r>
            <a:r>
              <a:rPr lang="en-GB" sz="1200" b="1" kern="1200" dirty="0">
                <a:solidFill>
                  <a:schemeClr val="tx1"/>
                </a:solidFill>
                <a:effectLst/>
                <a:latin typeface="+mn-lt"/>
                <a:ea typeface="+mn-ea"/>
                <a:cs typeface="+mn-cs"/>
              </a:rPr>
              <a:t>A</a:t>
            </a:r>
            <a:r>
              <a:rPr lang="en-GB" sz="1200" kern="1200" dirty="0">
                <a:solidFill>
                  <a:schemeClr val="tx1"/>
                </a:solidFill>
                <a:effectLst/>
                <a:latin typeface="+mn-lt"/>
                <a:ea typeface="+mn-ea"/>
                <a:cs typeface="+mn-cs"/>
              </a:rPr>
              <a:t>scending </a:t>
            </a:r>
            <a:r>
              <a:rPr lang="en-GB" sz="1200" b="1" kern="1200" dirty="0">
                <a:solidFill>
                  <a:schemeClr val="tx1"/>
                </a:solidFill>
                <a:effectLst/>
                <a:latin typeface="+mn-lt"/>
                <a:ea typeface="+mn-ea"/>
                <a:cs typeface="+mn-cs"/>
              </a:rPr>
              <a:t>D</a:t>
            </a:r>
            <a:r>
              <a:rPr lang="en-GB" sz="1200" kern="1200" dirty="0">
                <a:solidFill>
                  <a:schemeClr val="tx1"/>
                </a:solidFill>
                <a:effectLst/>
                <a:latin typeface="+mn-lt"/>
                <a:ea typeface="+mn-ea"/>
                <a:cs typeface="+mn-cs"/>
              </a:rPr>
              <a:t>ose (SAD) study. This is usually followed by a </a:t>
            </a:r>
            <a:r>
              <a:rPr lang="en-GB" sz="1200" b="1" kern="1200" dirty="0">
                <a:solidFill>
                  <a:schemeClr val="tx1"/>
                </a:solidFill>
                <a:effectLst/>
                <a:latin typeface="+mn-lt"/>
                <a:ea typeface="+mn-ea"/>
                <a:cs typeface="+mn-cs"/>
              </a:rPr>
              <a:t>M</a:t>
            </a:r>
            <a:r>
              <a:rPr lang="en-GB" sz="1200" kern="1200" dirty="0">
                <a:solidFill>
                  <a:schemeClr val="tx1"/>
                </a:solidFill>
                <a:effectLst/>
                <a:latin typeface="+mn-lt"/>
                <a:ea typeface="+mn-ea"/>
                <a:cs typeface="+mn-cs"/>
              </a:rPr>
              <a:t>ultiple </a:t>
            </a:r>
            <a:r>
              <a:rPr lang="en-GB" sz="1200" b="1" kern="1200" dirty="0">
                <a:solidFill>
                  <a:schemeClr val="tx1"/>
                </a:solidFill>
                <a:effectLst/>
                <a:latin typeface="+mn-lt"/>
                <a:ea typeface="+mn-ea"/>
                <a:cs typeface="+mn-cs"/>
              </a:rPr>
              <a:t>A</a:t>
            </a:r>
            <a:r>
              <a:rPr lang="en-GB" sz="1200" kern="1200" dirty="0">
                <a:solidFill>
                  <a:schemeClr val="tx1"/>
                </a:solidFill>
                <a:effectLst/>
                <a:latin typeface="+mn-lt"/>
                <a:ea typeface="+mn-ea"/>
                <a:cs typeface="+mn-cs"/>
              </a:rPr>
              <a:t>scending </a:t>
            </a:r>
            <a:r>
              <a:rPr lang="en-GB" sz="1200" b="1" kern="1200" dirty="0">
                <a:solidFill>
                  <a:schemeClr val="tx1"/>
                </a:solidFill>
                <a:effectLst/>
                <a:latin typeface="+mn-lt"/>
                <a:ea typeface="+mn-ea"/>
                <a:cs typeface="+mn-cs"/>
              </a:rPr>
              <a:t>D</a:t>
            </a:r>
            <a:r>
              <a:rPr lang="en-GB" sz="1200" kern="1200" dirty="0">
                <a:solidFill>
                  <a:schemeClr val="tx1"/>
                </a:solidFill>
                <a:effectLst/>
                <a:latin typeface="+mn-lt"/>
                <a:ea typeface="+mn-ea"/>
                <a:cs typeface="+mn-cs"/>
              </a:rPr>
              <a:t>ose (MAD) study which, as the name suggests, involves multiple doses per volunteer. </a:t>
            </a:r>
            <a:endParaRPr lang="de-CH" dirty="0">
              <a:effectLst/>
            </a:endParaRPr>
          </a:p>
          <a:p>
            <a:r>
              <a:rPr lang="en-GB" sz="1200" kern="1200" dirty="0">
                <a:solidFill>
                  <a:schemeClr val="tx1"/>
                </a:solidFill>
                <a:effectLst/>
                <a:latin typeface="+mn-lt"/>
                <a:ea typeface="+mn-ea"/>
                <a:cs typeface="+mn-cs"/>
              </a:rPr>
              <a:t>Apart from the SAD and MAD studies, other Phase I studies are also needed. For example:</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to look at the effect of food</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to look at the effect of other medicines given at the same time</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to look at the effect of other diseases which might mean a different dose of the medicine is needed (e.g., in patients with kidney disease).</a:t>
            </a:r>
            <a:endParaRPr lang="de-CH" dirty="0">
              <a:effectLst/>
            </a:endParaRPr>
          </a:p>
          <a:p>
            <a:endParaRPr lang="en-GB" dirty="0"/>
          </a:p>
        </p:txBody>
      </p:sp>
      <p:sp>
        <p:nvSpPr>
          <p:cNvPr id="4" name="Slide Number Placeholder 3"/>
          <p:cNvSpPr>
            <a:spLocks noGrp="1"/>
          </p:cNvSpPr>
          <p:nvPr>
            <p:ph type="sldNum" sz="quarter" idx="10"/>
          </p:nvPr>
        </p:nvSpPr>
        <p:spPr/>
        <p:txBody>
          <a:bodyPr/>
          <a:lstStyle/>
          <a:p>
            <a:fld id="{D2B876F7-1113-4945-A7A3-BFAADAE1FF00}" type="slidenum">
              <a:rPr lang="en-GB" smtClean="0"/>
              <a:t>23</a:t>
            </a:fld>
            <a:endParaRPr lang="en-GB"/>
          </a:p>
        </p:txBody>
      </p:sp>
    </p:spTree>
    <p:extLst>
      <p:ext uri="{BB962C8B-B14F-4D97-AF65-F5344CB8AC3E}">
        <p14:creationId xmlns:p14="http://schemas.microsoft.com/office/powerpoint/2010/main" val="1155033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Proof of Principle - Phase II Clinical Studies</a:t>
            </a:r>
            <a:endParaRPr lang="de-CH" dirty="0">
              <a:effectLst/>
            </a:endParaRPr>
          </a:p>
          <a:p>
            <a:r>
              <a:rPr lang="en-GB" sz="1200" b="1" kern="1200" dirty="0">
                <a:solidFill>
                  <a:schemeClr val="tx1"/>
                </a:solidFill>
                <a:effectLst/>
                <a:latin typeface="+mn-lt"/>
                <a:ea typeface="+mn-ea"/>
                <a:cs typeface="+mn-cs"/>
              </a:rPr>
              <a:t> </a:t>
            </a:r>
            <a:endParaRPr lang="de-CH" dirty="0">
              <a:effectLst/>
            </a:endParaRPr>
          </a:p>
          <a:p>
            <a:r>
              <a:rPr lang="en-GB" sz="1200" b="1" kern="1200" dirty="0">
                <a:solidFill>
                  <a:schemeClr val="tx1"/>
                </a:solidFill>
                <a:effectLst/>
                <a:latin typeface="+mn-lt"/>
                <a:ea typeface="+mn-ea"/>
                <a:cs typeface="+mn-cs"/>
              </a:rPr>
              <a:t> Trials in patients.</a:t>
            </a:r>
            <a:r>
              <a:rPr lang="en-GB" sz="1200" kern="1200" dirty="0">
                <a:solidFill>
                  <a:schemeClr val="tx1"/>
                </a:solidFill>
                <a:effectLst/>
                <a:latin typeface="+mn-lt"/>
                <a:ea typeface="+mn-ea"/>
                <a:cs typeface="+mn-cs"/>
              </a:rPr>
              <a:t> Once the volunteer study results have shown that it is safe to proceed, the next step is to start clinical trials in patients with the disease that is being treated. The same guidelines and regulations apply. </a:t>
            </a:r>
            <a:endParaRPr lang="de-CH" dirty="0">
              <a:effectLst/>
            </a:endParaRPr>
          </a:p>
          <a:p>
            <a:r>
              <a:rPr lang="en-GB" sz="1200" kern="1200" dirty="0">
                <a:solidFill>
                  <a:schemeClr val="tx1"/>
                </a:solidFill>
                <a:effectLst/>
                <a:latin typeface="+mn-lt"/>
                <a:ea typeface="+mn-ea"/>
                <a:cs typeface="+mn-cs"/>
              </a:rPr>
              <a:t> </a:t>
            </a:r>
            <a:endParaRPr lang="de-CH" dirty="0">
              <a:effectLst/>
            </a:endParaRPr>
          </a:p>
          <a:p>
            <a:r>
              <a:rPr lang="en-GB" sz="1200" kern="1200" dirty="0">
                <a:solidFill>
                  <a:schemeClr val="tx1"/>
                </a:solidFill>
                <a:effectLst/>
                <a:latin typeface="+mn-lt"/>
                <a:ea typeface="+mn-ea"/>
                <a:cs typeface="+mn-cs"/>
              </a:rPr>
              <a:t>In Phase II and Phase III studies, there are usually two treatment groups. One group has the active medicine and one group has a dummy medicine which has no effect on the body (called a ‘placebo’). These studies are normally run as ‘double-blind’, ‘randomised’, ‘placebo-controlled’ studies. This is known as the ‘gold standard’ – the best way to design a clinical study to get a clear answer. </a:t>
            </a:r>
            <a:endParaRPr lang="de-CH" dirty="0">
              <a:effectLst/>
            </a:endParaRPr>
          </a:p>
          <a:p>
            <a:pPr marL="171450" lvl="0" indent="-171450">
              <a:buFont typeface="Arial" panose="020B0604020202020204" pitchFamily="34" charset="0"/>
              <a:buChar char="•"/>
            </a:pPr>
            <a:r>
              <a:rPr lang="en-GB" sz="1200" b="1" kern="1200" dirty="0">
                <a:solidFill>
                  <a:schemeClr val="tx1"/>
                </a:solidFill>
                <a:effectLst/>
                <a:latin typeface="+mn-lt"/>
                <a:ea typeface="+mn-ea"/>
                <a:cs typeface="+mn-cs"/>
              </a:rPr>
              <a:t>‘Double-blind’</a:t>
            </a:r>
            <a:r>
              <a:rPr lang="en-GB" sz="1200" kern="1200" dirty="0">
                <a:solidFill>
                  <a:schemeClr val="tx1"/>
                </a:solidFill>
                <a:effectLst/>
                <a:latin typeface="+mn-lt"/>
                <a:ea typeface="+mn-ea"/>
                <a:cs typeface="+mn-cs"/>
              </a:rPr>
              <a:t> means that both the doctor and the participant do not know who is receiving the active medicine or placebo. </a:t>
            </a:r>
            <a:endParaRPr lang="de-CH" dirty="0">
              <a:effectLst/>
            </a:endParaRPr>
          </a:p>
          <a:p>
            <a:pPr marL="171450" lvl="0" indent="-171450">
              <a:buFont typeface="Arial" panose="020B0604020202020204" pitchFamily="34" charset="0"/>
              <a:buChar char="•"/>
            </a:pPr>
            <a:r>
              <a:rPr lang="en-GB" sz="1200" b="1" kern="1200" dirty="0">
                <a:solidFill>
                  <a:schemeClr val="tx1"/>
                </a:solidFill>
                <a:effectLst/>
                <a:latin typeface="+mn-lt"/>
                <a:ea typeface="+mn-ea"/>
                <a:cs typeface="+mn-cs"/>
              </a:rPr>
              <a:t>‘Randomised’</a:t>
            </a:r>
            <a:r>
              <a:rPr lang="en-GB" sz="1200" kern="1200" dirty="0">
                <a:solidFill>
                  <a:schemeClr val="tx1"/>
                </a:solidFill>
                <a:effectLst/>
                <a:latin typeface="+mn-lt"/>
                <a:ea typeface="+mn-ea"/>
                <a:cs typeface="+mn-cs"/>
              </a:rPr>
              <a:t> means that the treatment groups are chosen by chance. This is usually done with a computer that generates a random code. It cannot be influenced by the doctor or anyone else. </a:t>
            </a:r>
            <a:endParaRPr lang="de-CH" dirty="0">
              <a:effectLst/>
            </a:endParaRPr>
          </a:p>
          <a:p>
            <a:pPr marL="171450" lvl="0" indent="-171450">
              <a:buFont typeface="Arial" panose="020B0604020202020204" pitchFamily="34" charset="0"/>
              <a:buChar char="•"/>
            </a:pPr>
            <a:r>
              <a:rPr lang="en-GB" sz="1200" b="1" kern="1200" dirty="0">
                <a:solidFill>
                  <a:schemeClr val="tx1"/>
                </a:solidFill>
                <a:effectLst/>
                <a:latin typeface="+mn-lt"/>
                <a:ea typeface="+mn-ea"/>
                <a:cs typeface="+mn-cs"/>
              </a:rPr>
              <a:t>‘Placebo-controlled’</a:t>
            </a:r>
            <a:r>
              <a:rPr lang="en-GB" sz="1200" kern="1200" dirty="0">
                <a:solidFill>
                  <a:schemeClr val="tx1"/>
                </a:solidFill>
                <a:effectLst/>
                <a:latin typeface="+mn-lt"/>
                <a:ea typeface="+mn-ea"/>
                <a:cs typeface="+mn-cs"/>
              </a:rPr>
              <a:t> means that some participants will receive a placebo given under the exact same conditions as the active medicine. This allows the effects related to the medicine to be separated. For example, if a participant in a study complains of a headache it is important to know if that is related to the active medicine. If the same number of participants receiving placebo complain of headaches, this shows that the headache cannot be due only to the active medicine.</a:t>
            </a:r>
            <a:endParaRPr lang="de-CH" dirty="0">
              <a:effectLst/>
            </a:endParaRPr>
          </a:p>
          <a:p>
            <a:r>
              <a:rPr lang="en-GB" sz="1200" kern="1200" dirty="0">
                <a:solidFill>
                  <a:schemeClr val="tx1"/>
                </a:solidFill>
                <a:effectLst/>
                <a:latin typeface="+mn-lt"/>
                <a:ea typeface="+mn-ea"/>
                <a:cs typeface="+mn-cs"/>
              </a:rPr>
              <a:t>All the details of the trial are described in the Study Protocol and the information is collected in the Case Record Form. The results will be analysed using statistical tests.</a:t>
            </a:r>
            <a:endParaRPr lang="de-CH" dirty="0">
              <a:effectLst/>
            </a:endParaRPr>
          </a:p>
          <a:p>
            <a:r>
              <a:rPr lang="en-GB" sz="1200" kern="1200" dirty="0">
                <a:solidFill>
                  <a:schemeClr val="tx1"/>
                </a:solidFill>
                <a:effectLst/>
                <a:latin typeface="+mn-lt"/>
                <a:ea typeface="+mn-ea"/>
                <a:cs typeface="+mn-cs"/>
              </a:rPr>
              <a:t>These trials are usually carried out in 100 to 500 patients. They are designed to get information about the effect of the medicine on the actual disease (‘proof of principle’). This is also the stage when different doses of the medicine are used to find out which is the best dose. This dose is then used for the next phase of larger clinical studies. </a:t>
            </a:r>
            <a:endParaRPr lang="de-CH" dirty="0">
              <a:effectLst/>
            </a:endParaRPr>
          </a:p>
          <a:p>
            <a:r>
              <a:rPr lang="en-GB" sz="1200" kern="1200" dirty="0">
                <a:solidFill>
                  <a:schemeClr val="tx1"/>
                </a:solidFill>
                <a:effectLst/>
                <a:latin typeface="+mn-lt"/>
                <a:ea typeface="+mn-ea"/>
                <a:cs typeface="+mn-cs"/>
              </a:rPr>
              <a:t>The more that can be learned about the effect in the patients at this stage, the easier it is to decide if the development should continue. However, Phase II studies are too small to be able to provide sufficient evidence about efficacy and safety. Therefore, building up more and more information about how the medicine works in patients reduces the risk of failing at the next stage (Phase III or Development for Launch), which is the most complicated and expensive phase of development</a:t>
            </a:r>
            <a:endParaRPr lang="de-CH" dirty="0">
              <a:effectLst/>
            </a:endParaRPr>
          </a:p>
          <a:p>
            <a:endParaRPr lang="en-GB" dirty="0"/>
          </a:p>
        </p:txBody>
      </p:sp>
      <p:sp>
        <p:nvSpPr>
          <p:cNvPr id="4" name="Slide Number Placeholder 3"/>
          <p:cNvSpPr>
            <a:spLocks noGrp="1"/>
          </p:cNvSpPr>
          <p:nvPr>
            <p:ph type="sldNum" sz="quarter" idx="10"/>
          </p:nvPr>
        </p:nvSpPr>
        <p:spPr/>
        <p:txBody>
          <a:bodyPr/>
          <a:lstStyle/>
          <a:p>
            <a:fld id="{D2B876F7-1113-4945-A7A3-BFAADAE1FF00}" type="slidenum">
              <a:rPr lang="en-GB" smtClean="0"/>
              <a:t>24</a:t>
            </a:fld>
            <a:endParaRPr lang="en-GB"/>
          </a:p>
        </p:txBody>
      </p:sp>
    </p:spTree>
    <p:extLst>
      <p:ext uri="{BB962C8B-B14F-4D97-AF65-F5344CB8AC3E}">
        <p14:creationId xmlns:p14="http://schemas.microsoft.com/office/powerpoint/2010/main" val="1214510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Because these Phase II studies are carried out in patients, the studies are usually run in several hospital sites by hospital doctors called investigators, opposite to the Phase I performed in special units. </a:t>
            </a:r>
            <a:endParaRPr lang="de-CH" dirty="0">
              <a:effectLst/>
            </a:endParaRPr>
          </a:p>
          <a:p>
            <a:r>
              <a:rPr lang="en-GB" sz="1200" kern="1200" dirty="0">
                <a:solidFill>
                  <a:schemeClr val="tx1"/>
                </a:solidFill>
                <a:effectLst/>
                <a:latin typeface="+mn-lt"/>
                <a:ea typeface="+mn-ea"/>
                <a:cs typeface="+mn-cs"/>
              </a:rPr>
              <a:t>Conducting trials in several different sites at the same time is more complicated than conducting a trial in a single site:</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All the investigators and study nurses have to be trained using an established protocol that is conducted the same way in all the sites.</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medicine has to be exported to different countries and stored properly in the different pharmacies.</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blood samples collected from patients in the clinical trial are usually sent to a single central laboratory. </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All the local country rules and regulations have to be understood and followed.</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Ethics Committee opinion and NCA approval is usually required in each country. </a:t>
            </a:r>
            <a:endParaRPr lang="de-CH" dirty="0">
              <a:effectLst/>
            </a:endParaRPr>
          </a:p>
          <a:p>
            <a:r>
              <a:rPr lang="en-GB" sz="1200" kern="1200" dirty="0">
                <a:solidFill>
                  <a:schemeClr val="tx1"/>
                </a:solidFill>
                <a:effectLst/>
                <a:latin typeface="+mn-lt"/>
                <a:ea typeface="+mn-ea"/>
                <a:cs typeface="+mn-cs"/>
              </a:rPr>
              <a:t>All of this has to be coordinated by the global study team.</a:t>
            </a:r>
            <a:endParaRPr lang="de-CH" dirty="0">
              <a:effectLst/>
            </a:endParaRPr>
          </a:p>
          <a:p>
            <a:endParaRPr lang="en-GB" dirty="0"/>
          </a:p>
          <a:p>
            <a:r>
              <a:rPr lang="en-US" sz="1200" b="1" kern="1200" dirty="0">
                <a:solidFill>
                  <a:schemeClr val="tx1"/>
                </a:solidFill>
                <a:effectLst/>
                <a:latin typeface="+mn-lt"/>
                <a:ea typeface="+mn-ea"/>
                <a:cs typeface="+mn-cs"/>
              </a:rPr>
              <a:t>Summary:</a:t>
            </a:r>
            <a:r>
              <a:rPr lang="en-US" sz="1200" kern="1200" dirty="0">
                <a:solidFill>
                  <a:schemeClr val="tx1"/>
                </a:solidFill>
                <a:effectLst/>
                <a:latin typeface="+mn-lt"/>
                <a:ea typeface="+mn-ea"/>
                <a:cs typeface="+mn-cs"/>
              </a:rPr>
              <a:t> By the end of the Phase II studies, the programme will have:</a:t>
            </a:r>
            <a:endParaRPr lang="de-CH"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taken 8.5 years, on average</a:t>
            </a:r>
            <a:endParaRPr lang="de-CH"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cost €1 billion, on average. </a:t>
            </a:r>
            <a:endParaRPr lang="de-CH"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Of 10 medicines that were tested in Phase I and Phase II, on average only 2 will continue to the next phase.</a:t>
            </a:r>
            <a:endParaRPr lang="de-CH"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D2B876F7-1113-4945-A7A3-BFAADAE1FF00}" type="slidenum">
              <a:rPr lang="en-GB" smtClean="0"/>
              <a:t>25</a:t>
            </a:fld>
            <a:endParaRPr lang="en-GB"/>
          </a:p>
        </p:txBody>
      </p:sp>
    </p:spTree>
    <p:extLst>
      <p:ext uri="{BB962C8B-B14F-4D97-AF65-F5344CB8AC3E}">
        <p14:creationId xmlns:p14="http://schemas.microsoft.com/office/powerpoint/2010/main" val="1809155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Development for Launch - Phase III Clinical Studies (also called Confirmatory Studies)</a:t>
            </a:r>
            <a:endParaRPr lang="de-CH" dirty="0">
              <a:effectLst/>
            </a:endParaRPr>
          </a:p>
          <a:p>
            <a:r>
              <a:rPr lang="en-GB" sz="1200" b="1" kern="1200" dirty="0">
                <a:solidFill>
                  <a:schemeClr val="tx1"/>
                </a:solidFill>
                <a:effectLst/>
                <a:latin typeface="+mn-lt"/>
                <a:ea typeface="+mn-ea"/>
                <a:cs typeface="+mn-cs"/>
              </a:rPr>
              <a:t> </a:t>
            </a:r>
            <a:endParaRPr lang="de-CH" dirty="0">
              <a:effectLst/>
            </a:endParaRPr>
          </a:p>
          <a:p>
            <a:r>
              <a:rPr lang="en-GB" sz="1200" kern="1200" dirty="0">
                <a:solidFill>
                  <a:schemeClr val="tx1"/>
                </a:solidFill>
                <a:effectLst/>
                <a:latin typeface="+mn-lt"/>
                <a:ea typeface="+mn-ea"/>
                <a:cs typeface="+mn-cs"/>
              </a:rPr>
              <a:t>Phase III trials (confirmatory studies) are the largest, most complicated and most expensive part of the development of a medicine. They aim to confirm the efficacy and safety in a large patient population.</a:t>
            </a:r>
            <a:endParaRPr lang="de-CH" dirty="0">
              <a:effectLst/>
            </a:endParaRPr>
          </a:p>
          <a:p>
            <a:r>
              <a:rPr lang="en-GB" sz="1200" kern="1200" dirty="0">
                <a:solidFill>
                  <a:schemeClr val="tx1"/>
                </a:solidFill>
                <a:effectLst/>
                <a:latin typeface="+mn-lt"/>
                <a:ea typeface="+mn-ea"/>
                <a:cs typeface="+mn-cs"/>
              </a:rPr>
              <a:t>The decision to go on to Phase III trials is only made if it is supported by all the information from earlier studies, manufacturing, and business units. The design of such trials is also critically important. Therefore, there is a large amount of discussion with the external experts, Regulatory Authorities, patient groups and others. This ensures that the right questions are being asked and the right information is being collected. The number of patients in the trial is also very important so that the results can be properly interpreted and will meet the requirements of the Regulatory Authorities.</a:t>
            </a:r>
            <a:endParaRPr lang="de-CH" dirty="0">
              <a:effectLst/>
            </a:endParaRPr>
          </a:p>
          <a:p>
            <a:r>
              <a:rPr lang="en-GB" sz="1200" kern="1200" dirty="0">
                <a:solidFill>
                  <a:schemeClr val="tx1"/>
                </a:solidFill>
                <a:effectLst/>
                <a:latin typeface="+mn-lt"/>
                <a:ea typeface="+mn-ea"/>
                <a:cs typeface="+mn-cs"/>
              </a:rPr>
              <a:t> </a:t>
            </a:r>
            <a:endParaRPr lang="de-CH" dirty="0">
              <a:effectLst/>
            </a:endParaRPr>
          </a:p>
          <a:p>
            <a:r>
              <a:rPr lang="en-GB" sz="1200" kern="1200" dirty="0">
                <a:solidFill>
                  <a:schemeClr val="tx1"/>
                </a:solidFill>
                <a:effectLst/>
                <a:latin typeface="+mn-lt"/>
                <a:ea typeface="+mn-ea"/>
                <a:cs typeface="+mn-cs"/>
              </a:rPr>
              <a:t>All of the information gathered from the earlier stages is used to make important decisions including: </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final formulation of the medicine (how the active medicine is combined with other chemical substances)</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dose to be tested </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which patients can be recruited (inclusion criteria) </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which patients cannot be included (exclusion criteria) </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how many patients are required </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study design</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length of the study</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how efficacy and safety will be measured </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statistical tests that will be used</a:t>
            </a:r>
            <a:endParaRPr lang="de-CH" dirty="0">
              <a:effectLst/>
            </a:endParaRPr>
          </a:p>
          <a:p>
            <a:r>
              <a:rPr lang="en-GB" sz="1200" kern="1200" dirty="0">
                <a:solidFill>
                  <a:schemeClr val="tx1"/>
                </a:solidFill>
                <a:effectLst/>
                <a:latin typeface="+mn-lt"/>
                <a:ea typeface="+mn-ea"/>
                <a:cs typeface="+mn-cs"/>
              </a:rPr>
              <a:t>At this stage the trials may involve thousands of patients.  However, this depends on what the medicine is planned to treat (the ‘indication’). </a:t>
            </a:r>
            <a:endParaRPr lang="de-CH" dirty="0">
              <a:effectLst/>
            </a:endParaRPr>
          </a:p>
          <a:p>
            <a:r>
              <a:rPr lang="en-GB" sz="1200" kern="1200" dirty="0">
                <a:solidFill>
                  <a:schemeClr val="tx1"/>
                </a:solidFill>
                <a:effectLst/>
                <a:latin typeface="+mn-lt"/>
                <a:ea typeface="+mn-ea"/>
                <a:cs typeface="+mn-cs"/>
              </a:rPr>
              <a:t> </a:t>
            </a:r>
            <a:endParaRPr lang="de-CH" dirty="0">
              <a:effectLst/>
            </a:endParaRPr>
          </a:p>
          <a:p>
            <a:r>
              <a:rPr lang="en-GB" sz="1200" kern="1200" dirty="0">
                <a:solidFill>
                  <a:schemeClr val="tx1"/>
                </a:solidFill>
                <a:effectLst/>
                <a:latin typeface="+mn-lt"/>
                <a:ea typeface="+mn-ea"/>
                <a:cs typeface="+mn-cs"/>
              </a:rPr>
              <a:t>Phase III studies can involve thousands of patients, are run in many countries, require a huge amount of expertise to run them effectively, and are therefore very expensive and time consuming. However, this is the only way to produce a clear answer between the efficacy of the medicine (it works) and its safety (it is well tolerated), which is an important.</a:t>
            </a:r>
            <a:endParaRPr lang="de-CH" dirty="0">
              <a:effectLst/>
            </a:endParaRPr>
          </a:p>
          <a:p>
            <a:endParaRPr lang="en-GB" dirty="0"/>
          </a:p>
        </p:txBody>
      </p:sp>
      <p:sp>
        <p:nvSpPr>
          <p:cNvPr id="4" name="Slide Number Placeholder 3"/>
          <p:cNvSpPr>
            <a:spLocks noGrp="1"/>
          </p:cNvSpPr>
          <p:nvPr>
            <p:ph type="sldNum" sz="quarter" idx="10"/>
          </p:nvPr>
        </p:nvSpPr>
        <p:spPr/>
        <p:txBody>
          <a:bodyPr/>
          <a:lstStyle/>
          <a:p>
            <a:fld id="{D2B876F7-1113-4945-A7A3-BFAADAE1FF00}" type="slidenum">
              <a:rPr lang="en-GB" smtClean="0"/>
              <a:t>26</a:t>
            </a:fld>
            <a:endParaRPr lang="en-GB"/>
          </a:p>
        </p:txBody>
      </p:sp>
    </p:spTree>
    <p:extLst>
      <p:ext uri="{BB962C8B-B14F-4D97-AF65-F5344CB8AC3E}">
        <p14:creationId xmlns:p14="http://schemas.microsoft.com/office/powerpoint/2010/main" val="4138470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Summary:</a:t>
            </a:r>
            <a:r>
              <a:rPr lang="en-US" sz="1200" kern="1200" dirty="0">
                <a:solidFill>
                  <a:schemeClr val="tx1"/>
                </a:solidFill>
                <a:effectLst/>
                <a:latin typeface="+mn-lt"/>
                <a:ea typeface="+mn-ea"/>
                <a:cs typeface="+mn-cs"/>
              </a:rPr>
              <a:t> Phase III studies make up the largest, most complicated and most expensive part of the medicine development process. Over 50% of the medicines fail in this step. The overall failure rate for the projects from the discovery stage is more than 97%. The revenue from the few medicines that make it to the market, will cover the cost of all the projects, the failures as well as the successes.</a:t>
            </a:r>
            <a:endParaRPr lang="de-CH"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D2B876F7-1113-4945-A7A3-BFAADAE1FF00}" type="slidenum">
              <a:rPr lang="en-GB" smtClean="0"/>
              <a:t>27</a:t>
            </a:fld>
            <a:endParaRPr lang="en-GB"/>
          </a:p>
        </p:txBody>
      </p:sp>
    </p:spTree>
    <p:extLst>
      <p:ext uri="{BB962C8B-B14F-4D97-AF65-F5344CB8AC3E}">
        <p14:creationId xmlns:p14="http://schemas.microsoft.com/office/powerpoint/2010/main" val="4072852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Regulatory Submission - (Marketing Authorisation Application)</a:t>
            </a:r>
          </a:p>
          <a:p>
            <a:endParaRPr lang="de-CH" dirty="0">
              <a:effectLst/>
            </a:endParaRPr>
          </a:p>
          <a:p>
            <a:r>
              <a:rPr lang="en-GB" sz="1200" kern="1200" dirty="0">
                <a:solidFill>
                  <a:schemeClr val="tx1"/>
                </a:solidFill>
                <a:effectLst/>
                <a:latin typeface="+mn-lt"/>
                <a:ea typeface="+mn-ea"/>
                <a:cs typeface="+mn-cs"/>
              </a:rPr>
              <a:t>If the results of the Phase III clinical studies show an acceptable benefit-risk relationship, a Marketing Authorisation Application can be prepared. All the information (non-clinical, clinical, and manufacturing) is collected and organised in a pre-determined format. This is called a ‘dossier’ and it is sent to the Regulatory Authorities. The expertise of the staff in the regulatory departments is very important as the different Regulatory Authorities around the world have slightly different requirements.</a:t>
            </a:r>
            <a:endParaRPr lang="de-CH" dirty="0">
              <a:effectLst/>
            </a:endParaRPr>
          </a:p>
          <a:p>
            <a:r>
              <a:rPr lang="en-GB" sz="1200" kern="1200" dirty="0">
                <a:solidFill>
                  <a:schemeClr val="tx1"/>
                </a:solidFill>
                <a:effectLst/>
                <a:latin typeface="+mn-lt"/>
                <a:ea typeface="+mn-ea"/>
                <a:cs typeface="+mn-cs"/>
              </a:rPr>
              <a:t>The International Committee on Harmonisation (ICH) allowed many of the requirements for the USA, Europe and Japan to be harmonised. This has reduced duplication of testing and has simplified the process resulting in a Common Technical Document (CTD) for review. </a:t>
            </a:r>
            <a:endParaRPr lang="de-CH" dirty="0">
              <a:effectLst/>
            </a:endParaRPr>
          </a:p>
          <a:p>
            <a:r>
              <a:rPr lang="en-GB" sz="1200" kern="1200" dirty="0">
                <a:solidFill>
                  <a:schemeClr val="tx1"/>
                </a:solidFill>
                <a:effectLst/>
                <a:latin typeface="+mn-lt"/>
                <a:ea typeface="+mn-ea"/>
                <a:cs typeface="+mn-cs"/>
              </a:rPr>
              <a:t>Once the dossier is received, the Regulatory Authority will review the information, and submit questions to be answered by the staff in the regulatory department who sent the document. Once the Regulatory Authority is satisfied with the results (risk-benefit) they will give their approval for the new medicine to be marketed. </a:t>
            </a:r>
            <a:endParaRPr lang="en-GB" dirty="0"/>
          </a:p>
        </p:txBody>
      </p:sp>
      <p:sp>
        <p:nvSpPr>
          <p:cNvPr id="4" name="Slide Number Placeholder 3"/>
          <p:cNvSpPr>
            <a:spLocks noGrp="1"/>
          </p:cNvSpPr>
          <p:nvPr>
            <p:ph type="sldNum" sz="quarter" idx="10"/>
          </p:nvPr>
        </p:nvSpPr>
        <p:spPr/>
        <p:txBody>
          <a:bodyPr/>
          <a:lstStyle/>
          <a:p>
            <a:fld id="{D2B876F7-1113-4945-A7A3-BFAADAE1FF00}" type="slidenum">
              <a:rPr lang="en-GB" smtClean="0"/>
              <a:t>28</a:t>
            </a:fld>
            <a:endParaRPr lang="en-GB"/>
          </a:p>
        </p:txBody>
      </p:sp>
    </p:spTree>
    <p:extLst>
      <p:ext uri="{BB962C8B-B14F-4D97-AF65-F5344CB8AC3E}">
        <p14:creationId xmlns:p14="http://schemas.microsoft.com/office/powerpoint/2010/main" val="2170547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Pre-discovery and determining if there is an ‘unmet need’</a:t>
            </a:r>
          </a:p>
          <a:p>
            <a:endParaRPr lang="de-CH" dirty="0">
              <a:effectLst/>
            </a:endParaRPr>
          </a:p>
          <a:p>
            <a:r>
              <a:rPr lang="en-GB" sz="1200" kern="1200" dirty="0">
                <a:solidFill>
                  <a:schemeClr val="tx1"/>
                </a:solidFill>
                <a:effectLst/>
                <a:latin typeface="+mn-lt"/>
                <a:ea typeface="+mn-ea"/>
                <a:cs typeface="+mn-cs"/>
              </a:rPr>
              <a:t>Scientists in academia (universities) and in the industry (pharmaceutical companies) work to understand the disease in the pre-discovery phase.</a:t>
            </a:r>
            <a:endParaRPr lang="de-CH" dirty="0">
              <a:effectLst/>
            </a:endParaRPr>
          </a:p>
          <a:p>
            <a:r>
              <a:rPr lang="en-GB" sz="1200" b="1" kern="1200" dirty="0">
                <a:solidFill>
                  <a:schemeClr val="tx1"/>
                </a:solidFill>
                <a:effectLst/>
                <a:latin typeface="+mn-lt"/>
                <a:ea typeface="+mn-ea"/>
                <a:cs typeface="+mn-cs"/>
              </a:rPr>
              <a:t> </a:t>
            </a:r>
            <a:endParaRPr lang="de-CH" dirty="0">
              <a:effectLst/>
            </a:endParaRPr>
          </a:p>
          <a:p>
            <a:r>
              <a:rPr lang="en-GB" sz="1200" kern="1200" dirty="0">
                <a:solidFill>
                  <a:schemeClr val="tx1"/>
                </a:solidFill>
                <a:effectLst/>
                <a:latin typeface="+mn-lt"/>
                <a:ea typeface="+mn-ea"/>
                <a:cs typeface="+mn-cs"/>
              </a:rPr>
              <a:t>An unmet need refers to a disease where either: </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there is no suitable medicine available </a:t>
            </a:r>
            <a:r>
              <a:rPr lang="en-GB" sz="1200" b="1" kern="1200" dirty="0">
                <a:solidFill>
                  <a:schemeClr val="tx1"/>
                </a:solidFill>
                <a:effectLst/>
                <a:latin typeface="+mn-lt"/>
                <a:ea typeface="+mn-ea"/>
                <a:cs typeface="+mn-cs"/>
              </a:rPr>
              <a:t>or</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there is a medicine but some patients might have unacceptable side effects and are not able to take it. </a:t>
            </a:r>
            <a:endParaRPr lang="de-CH" dirty="0">
              <a:effectLst/>
            </a:endParaRPr>
          </a:p>
          <a:p>
            <a:endParaRPr lang="en-GB" dirty="0"/>
          </a:p>
        </p:txBody>
      </p:sp>
      <p:sp>
        <p:nvSpPr>
          <p:cNvPr id="4" name="Slide Number Placeholder 3"/>
          <p:cNvSpPr>
            <a:spLocks noGrp="1"/>
          </p:cNvSpPr>
          <p:nvPr>
            <p:ph type="sldNum" sz="quarter" idx="10"/>
          </p:nvPr>
        </p:nvSpPr>
        <p:spPr/>
        <p:txBody>
          <a:bodyPr/>
          <a:lstStyle/>
          <a:p>
            <a:fld id="{D2B876F7-1113-4945-A7A3-BFAADAE1FF00}" type="slidenum">
              <a:rPr lang="en-GB" smtClean="0"/>
              <a:t>7</a:t>
            </a:fld>
            <a:endParaRPr lang="en-GB"/>
          </a:p>
        </p:txBody>
      </p:sp>
    </p:spTree>
    <p:extLst>
      <p:ext uri="{BB962C8B-B14F-4D97-AF65-F5344CB8AC3E}">
        <p14:creationId xmlns:p14="http://schemas.microsoft.com/office/powerpoint/2010/main" val="873409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review process usually takes 12-18 months. This period can be shorter in special cases agreed by the Regulatory Authorities, but can be prolonged if there are many questions to answer. The authorities may require more clinical studies before they are prepared to give their approval, and the medicine will not be allowed to enter the market until the Regulatory Authorities are satisfied. Sometimes there are conditions that can’t be accepted by the Regulatory Authorities, and the medicine will not be accepted to go into the market.</a:t>
            </a:r>
            <a:endParaRPr lang="de-CH" dirty="0">
              <a:effectLst/>
            </a:endParaRPr>
          </a:p>
          <a:p>
            <a:r>
              <a:rPr lang="en-GB" sz="1200" kern="1200" dirty="0">
                <a:solidFill>
                  <a:schemeClr val="tx1"/>
                </a:solidFill>
                <a:effectLst/>
                <a:latin typeface="+mn-lt"/>
                <a:ea typeface="+mn-ea"/>
                <a:cs typeface="+mn-cs"/>
              </a:rPr>
              <a:t>In many countries, studies about the cost effectiveness of the new medicine are also required. These documents will support the government or insurance companies through Health Technology Assessment (HTA) groups to decide and give recommendations about allowing the medicine to be prescribed and paid by the insurance system in the country.</a:t>
            </a:r>
            <a:endParaRPr lang="de-CH" dirty="0">
              <a:effectLst/>
            </a:endParaRPr>
          </a:p>
          <a:p>
            <a:r>
              <a:rPr lang="en-GB" sz="1200" kern="1200" dirty="0">
                <a:solidFill>
                  <a:schemeClr val="tx1"/>
                </a:solidFill>
                <a:effectLst/>
                <a:latin typeface="+mn-lt"/>
                <a:ea typeface="+mn-ea"/>
                <a:cs typeface="+mn-cs"/>
              </a:rPr>
              <a:t>One well known Health Technology Assessment body is the National Institute for Clinical Excellence (NICE) in the UK. NICE recommends whether or not the government should allow the medicine to be prescribed.</a:t>
            </a:r>
            <a:endParaRPr lang="de-CH" dirty="0">
              <a:effectLst/>
            </a:endParaRPr>
          </a:p>
          <a:p>
            <a:endParaRPr lang="en-GB" dirty="0"/>
          </a:p>
        </p:txBody>
      </p:sp>
      <p:sp>
        <p:nvSpPr>
          <p:cNvPr id="4" name="Slide Number Placeholder 3"/>
          <p:cNvSpPr>
            <a:spLocks noGrp="1"/>
          </p:cNvSpPr>
          <p:nvPr>
            <p:ph type="sldNum" sz="quarter" idx="10"/>
          </p:nvPr>
        </p:nvSpPr>
        <p:spPr/>
        <p:txBody>
          <a:bodyPr/>
          <a:lstStyle/>
          <a:p>
            <a:fld id="{D2B876F7-1113-4945-A7A3-BFAADAE1FF00}" type="slidenum">
              <a:rPr lang="en-GB" smtClean="0"/>
              <a:t>29</a:t>
            </a:fld>
            <a:endParaRPr lang="en-GB"/>
          </a:p>
        </p:txBody>
      </p:sp>
    </p:spTree>
    <p:extLst>
      <p:ext uri="{BB962C8B-B14F-4D97-AF65-F5344CB8AC3E}">
        <p14:creationId xmlns:p14="http://schemas.microsoft.com/office/powerpoint/2010/main" val="1958906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Marketing and post-marketing safety surveillance</a:t>
            </a:r>
          </a:p>
          <a:p>
            <a:endParaRPr lang="de-CH" dirty="0">
              <a:effectLst/>
            </a:endParaRPr>
          </a:p>
          <a:p>
            <a:r>
              <a:rPr lang="en-GB" sz="1200" kern="1200" dirty="0">
                <a:solidFill>
                  <a:schemeClr val="tx1"/>
                </a:solidFill>
                <a:effectLst/>
                <a:latin typeface="+mn-lt"/>
                <a:ea typeface="+mn-ea"/>
                <a:cs typeface="+mn-cs"/>
              </a:rPr>
              <a:t>The marketing process involves sharing the information about the new medicine with doctors and other health care professionals so that they become aware of the effects of the new medicine, and may prescribe it in cases where they believe patients can benefit</a:t>
            </a:r>
            <a:endParaRPr lang="de-CH" dirty="0">
              <a:effectLst/>
            </a:endParaRPr>
          </a:p>
          <a:p>
            <a:r>
              <a:rPr lang="en-GB" sz="1200" kern="1200" dirty="0">
                <a:solidFill>
                  <a:schemeClr val="tx1"/>
                </a:solidFill>
                <a:effectLst/>
                <a:latin typeface="+mn-lt"/>
                <a:ea typeface="+mn-ea"/>
                <a:cs typeface="+mn-cs"/>
              </a:rPr>
              <a:t>However, the development process does not stop there. There is still a need to collect and analyse the information about the safety of the medicine when it is used in ‘real‑life’ (called pharmacovigilance). This is because:</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In clinical trials (which are designed to give clear answers), patients ideally only have the illness being studied and are not taking any other medicines. </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In real-life, a large number of patients take the new medicine. They may have several other illnesses and take a variety of other medicines.</a:t>
            </a:r>
            <a:endParaRPr lang="de-CH" dirty="0">
              <a:effectLst/>
            </a:endParaRPr>
          </a:p>
          <a:p>
            <a:r>
              <a:rPr lang="en-GB" sz="1200" kern="1200" dirty="0">
                <a:solidFill>
                  <a:schemeClr val="tx1"/>
                </a:solidFill>
                <a:effectLst/>
                <a:latin typeface="+mn-lt"/>
                <a:ea typeface="+mn-ea"/>
                <a:cs typeface="+mn-cs"/>
              </a:rPr>
              <a:t>Both the clinical trials and real-life data are necessary to fully understand the real benefit-risk relationship. </a:t>
            </a:r>
            <a:endParaRPr lang="de-CH" dirty="0">
              <a:effectLst/>
            </a:endParaRPr>
          </a:p>
          <a:p>
            <a:endParaRPr lang="en-GB" dirty="0"/>
          </a:p>
        </p:txBody>
      </p:sp>
      <p:sp>
        <p:nvSpPr>
          <p:cNvPr id="4" name="Slide Number Placeholder 3"/>
          <p:cNvSpPr>
            <a:spLocks noGrp="1"/>
          </p:cNvSpPr>
          <p:nvPr>
            <p:ph type="sldNum" sz="quarter" idx="10"/>
          </p:nvPr>
        </p:nvSpPr>
        <p:spPr/>
        <p:txBody>
          <a:bodyPr/>
          <a:lstStyle/>
          <a:p>
            <a:fld id="{D2B876F7-1113-4945-A7A3-BFAADAE1FF00}" type="slidenum">
              <a:rPr lang="en-GB" smtClean="0"/>
              <a:t>30</a:t>
            </a:fld>
            <a:endParaRPr lang="en-GB"/>
          </a:p>
        </p:txBody>
      </p:sp>
    </p:spTree>
    <p:extLst>
      <p:ext uri="{BB962C8B-B14F-4D97-AF65-F5344CB8AC3E}">
        <p14:creationId xmlns:p14="http://schemas.microsoft.com/office/powerpoint/2010/main" val="2617698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Life-cycle management</a:t>
            </a:r>
          </a:p>
          <a:p>
            <a:endParaRPr lang="de-CH" dirty="0">
              <a:effectLst/>
            </a:endParaRPr>
          </a:p>
          <a:p>
            <a:r>
              <a:rPr lang="en-GB" sz="1200" kern="1200" dirty="0">
                <a:solidFill>
                  <a:schemeClr val="tx1"/>
                </a:solidFill>
                <a:effectLst/>
                <a:latin typeface="+mn-lt"/>
                <a:ea typeface="+mn-ea"/>
                <a:cs typeface="+mn-cs"/>
              </a:rPr>
              <a:t>Finally, the development process continues to explore:</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other possible uses (indications) for the medicine. For example, if the initial use was for patients with asthma, a new indication might be for patients with a different type of lung disease, e.g. chronic obstructive pulmonary disease.</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improved ways of making and using the medicine (new formulations). For example, a special formulation for children. </a:t>
            </a:r>
            <a:endParaRPr lang="de-CH" dirty="0">
              <a:effectLst/>
            </a:endParaRPr>
          </a:p>
          <a:p>
            <a:r>
              <a:rPr lang="en-GB" sz="1200" kern="1200" dirty="0">
                <a:solidFill>
                  <a:schemeClr val="tx1"/>
                </a:solidFill>
                <a:effectLst/>
                <a:latin typeface="+mn-lt"/>
                <a:ea typeface="+mn-ea"/>
                <a:cs typeface="+mn-cs"/>
              </a:rPr>
              <a:t>All of these activities are known as ‘life-cycle management’. </a:t>
            </a:r>
            <a:endParaRPr lang="de-CH" dirty="0">
              <a:effectLst/>
            </a:endParaRPr>
          </a:p>
          <a:p>
            <a:endParaRPr lang="en-GB" dirty="0"/>
          </a:p>
        </p:txBody>
      </p:sp>
      <p:sp>
        <p:nvSpPr>
          <p:cNvPr id="4" name="Slide Number Placeholder 3"/>
          <p:cNvSpPr>
            <a:spLocks noGrp="1"/>
          </p:cNvSpPr>
          <p:nvPr>
            <p:ph type="sldNum" sz="quarter" idx="10"/>
          </p:nvPr>
        </p:nvSpPr>
        <p:spPr/>
        <p:txBody>
          <a:bodyPr/>
          <a:lstStyle/>
          <a:p>
            <a:fld id="{D2B876F7-1113-4945-A7A3-BFAADAE1FF00}" type="slidenum">
              <a:rPr lang="en-GB" smtClean="0"/>
              <a:t>31</a:t>
            </a:fld>
            <a:endParaRPr lang="en-GB"/>
          </a:p>
        </p:txBody>
      </p:sp>
    </p:spTree>
    <p:extLst>
      <p:ext uri="{BB962C8B-B14F-4D97-AF65-F5344CB8AC3E}">
        <p14:creationId xmlns:p14="http://schemas.microsoft.com/office/powerpoint/2010/main" val="1948388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Other changes in the life-cycle of a medicine</a:t>
            </a:r>
          </a:p>
          <a:p>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When a medicine is first marketed, it is protected by a ‘patent’. This means that other companies cannot market a similar medicine. At the end of the patent or data protection period other companies will manufacture and market the same product. When this happens, the product is called a ‘generic’.</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New medicines are usually licensed as </a:t>
            </a:r>
            <a:r>
              <a:rPr lang="en-GB" sz="1200" b="1" kern="1200" dirty="0">
                <a:solidFill>
                  <a:schemeClr val="tx1"/>
                </a:solidFill>
                <a:effectLst/>
                <a:latin typeface="+mn-lt"/>
                <a:ea typeface="+mn-ea"/>
                <a:cs typeface="+mn-cs"/>
              </a:rPr>
              <a:t>P</a:t>
            </a:r>
            <a:r>
              <a:rPr lang="en-GB" sz="1200" kern="1200" dirty="0">
                <a:solidFill>
                  <a:schemeClr val="tx1"/>
                </a:solidFill>
                <a:effectLst/>
                <a:latin typeface="+mn-lt"/>
                <a:ea typeface="+mn-ea"/>
                <a:cs typeface="+mn-cs"/>
              </a:rPr>
              <a:t>rescription-</a:t>
            </a:r>
            <a:r>
              <a:rPr lang="en-GB" sz="1200" b="1" kern="1200" dirty="0">
                <a:solidFill>
                  <a:schemeClr val="tx1"/>
                </a:solidFill>
                <a:effectLst/>
                <a:latin typeface="+mn-lt"/>
                <a:ea typeface="+mn-ea"/>
                <a:cs typeface="+mn-cs"/>
              </a:rPr>
              <a:t>O</a:t>
            </a:r>
            <a:r>
              <a:rPr lang="en-GB" sz="1200" kern="1200" dirty="0">
                <a:solidFill>
                  <a:schemeClr val="tx1"/>
                </a:solidFill>
                <a:effectLst/>
                <a:latin typeface="+mn-lt"/>
                <a:ea typeface="+mn-ea"/>
                <a:cs typeface="+mn-cs"/>
              </a:rPr>
              <a:t>nly </a:t>
            </a:r>
            <a:r>
              <a:rPr lang="en-GB" sz="1200" b="1" kern="1200" dirty="0">
                <a:solidFill>
                  <a:schemeClr val="tx1"/>
                </a:solidFill>
                <a:effectLst/>
                <a:latin typeface="+mn-lt"/>
                <a:ea typeface="+mn-ea"/>
                <a:cs typeface="+mn-cs"/>
              </a:rPr>
              <a:t>M</a:t>
            </a:r>
            <a:r>
              <a:rPr lang="en-GB" sz="1200" kern="1200" dirty="0">
                <a:solidFill>
                  <a:schemeClr val="tx1"/>
                </a:solidFill>
                <a:effectLst/>
                <a:latin typeface="+mn-lt"/>
                <a:ea typeface="+mn-ea"/>
                <a:cs typeface="+mn-cs"/>
              </a:rPr>
              <a:t>edicines (POM). This means that healthcare professionals can supervise their use in the first few years. Where it is appropriate and safe to do so, the medicine can then be made available as an </a:t>
            </a:r>
            <a:r>
              <a:rPr lang="en-GB" sz="1200" b="1" kern="1200" dirty="0">
                <a:solidFill>
                  <a:schemeClr val="tx1"/>
                </a:solidFill>
                <a:effectLst/>
                <a:latin typeface="+mn-lt"/>
                <a:ea typeface="+mn-ea"/>
                <a:cs typeface="+mn-cs"/>
              </a:rPr>
              <a:t>O</a:t>
            </a:r>
            <a:r>
              <a:rPr lang="en-GB" sz="1200" kern="1200" dirty="0">
                <a:solidFill>
                  <a:schemeClr val="tx1"/>
                </a:solidFill>
                <a:effectLst/>
                <a:latin typeface="+mn-lt"/>
                <a:ea typeface="+mn-ea"/>
                <a:cs typeface="+mn-cs"/>
              </a:rPr>
              <a:t>ver-</a:t>
            </a:r>
            <a:r>
              <a:rPr lang="en-GB" sz="1200" b="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he-</a:t>
            </a:r>
            <a:r>
              <a:rPr lang="en-GB" sz="1200" b="1" kern="1200" dirty="0">
                <a:solidFill>
                  <a:schemeClr val="tx1"/>
                </a:solidFill>
                <a:effectLst/>
                <a:latin typeface="+mn-lt"/>
                <a:ea typeface="+mn-ea"/>
                <a:cs typeface="+mn-cs"/>
              </a:rPr>
              <a:t>C</a:t>
            </a:r>
            <a:r>
              <a:rPr lang="en-GB" sz="1200" kern="1200" dirty="0">
                <a:solidFill>
                  <a:schemeClr val="tx1"/>
                </a:solidFill>
                <a:effectLst/>
                <a:latin typeface="+mn-lt"/>
                <a:ea typeface="+mn-ea"/>
                <a:cs typeface="+mn-cs"/>
              </a:rPr>
              <a:t>ounter (OTC) medicine. This involves a change in the Regulatory status of the medicine and a new licence is required. Patients can buy the OTC medicine directly from a pharmacy or supermarket. </a:t>
            </a:r>
            <a:endParaRPr lang="de-CH" dirty="0">
              <a:effectLst/>
            </a:endParaRPr>
          </a:p>
          <a:p>
            <a:endParaRPr lang="en-GB" dirty="0"/>
          </a:p>
        </p:txBody>
      </p:sp>
      <p:sp>
        <p:nvSpPr>
          <p:cNvPr id="4" name="Slide Number Placeholder 3"/>
          <p:cNvSpPr>
            <a:spLocks noGrp="1"/>
          </p:cNvSpPr>
          <p:nvPr>
            <p:ph type="sldNum" sz="quarter" idx="10"/>
          </p:nvPr>
        </p:nvSpPr>
        <p:spPr/>
        <p:txBody>
          <a:bodyPr/>
          <a:lstStyle/>
          <a:p>
            <a:fld id="{D2B876F7-1113-4945-A7A3-BFAADAE1FF00}" type="slidenum">
              <a:rPr lang="en-GB" smtClean="0"/>
              <a:t>32</a:t>
            </a:fld>
            <a:endParaRPr lang="en-GB"/>
          </a:p>
        </p:txBody>
      </p:sp>
    </p:spTree>
    <p:extLst>
      <p:ext uri="{BB962C8B-B14F-4D97-AF65-F5344CB8AC3E}">
        <p14:creationId xmlns:p14="http://schemas.microsoft.com/office/powerpoint/2010/main" val="4281029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research and development process uses lots of resource and is expensive. Companies may only start a new programme for an unmet need if there is a commercial case to do so. This is because companies need to profit from the new medicine in order to pay their development costs and invest in projects for new medicines. There are many unmet needs where new medicines are not currently being developed. The European legislators are aware of this and they offer incentives and rewards to support the development of medicines in more difficult cases e.g. for patients with rare diseases or children.</a:t>
            </a:r>
            <a:endParaRPr lang="de-CH" dirty="0">
              <a:effectLst/>
            </a:endParaRPr>
          </a:p>
          <a:p>
            <a:r>
              <a:rPr lang="en-GB" sz="1200" kern="1200" dirty="0">
                <a:solidFill>
                  <a:schemeClr val="tx1"/>
                </a:solidFill>
                <a:effectLst/>
                <a:latin typeface="+mn-lt"/>
                <a:ea typeface="+mn-ea"/>
                <a:cs typeface="+mn-cs"/>
              </a:rPr>
              <a:t>The basic steps in medicines development are shown in the diagram and explained further in the sections below. One important step is the regulatory submission and approval process which has to be passed before the medicine can be marketed (launched). However, this is not in the hands of the company.</a:t>
            </a:r>
            <a:endParaRPr lang="de-CH" dirty="0">
              <a:effectLst/>
            </a:endParaRPr>
          </a:p>
          <a:p>
            <a:r>
              <a:rPr lang="en-GB" sz="1200" kern="1200" dirty="0">
                <a:solidFill>
                  <a:schemeClr val="tx1"/>
                </a:solidFill>
                <a:effectLst/>
                <a:latin typeface="+mn-lt"/>
                <a:ea typeface="+mn-ea"/>
                <a:cs typeface="+mn-cs"/>
              </a:rPr>
              <a:t> </a:t>
            </a:r>
            <a:endParaRPr lang="de-CH" dirty="0">
              <a:effectLst/>
            </a:endParaRPr>
          </a:p>
          <a:p>
            <a:r>
              <a:rPr lang="en-GB" sz="1200" kern="1200" dirty="0">
                <a:solidFill>
                  <a:schemeClr val="tx1"/>
                </a:solidFill>
                <a:effectLst/>
                <a:latin typeface="+mn-lt"/>
                <a:ea typeface="+mn-ea"/>
                <a:cs typeface="+mn-cs"/>
              </a:rPr>
              <a:t>Each phase involves getting agreement for the money (investment) and the people to do the work – called an ‘investment decision’ (ID). The results are then reviewed before the next activity can start. </a:t>
            </a:r>
            <a:endParaRPr lang="de-CH" dirty="0">
              <a:effectLst/>
            </a:endParaRPr>
          </a:p>
          <a:p>
            <a:r>
              <a:rPr lang="en-GB" sz="1200" kern="1200" dirty="0">
                <a:solidFill>
                  <a:schemeClr val="tx1"/>
                </a:solidFill>
                <a:effectLst/>
                <a:latin typeface="+mn-lt"/>
                <a:ea typeface="+mn-ea"/>
                <a:cs typeface="+mn-cs"/>
              </a:rPr>
              <a:t>This pattern of </a:t>
            </a:r>
            <a:r>
              <a:rPr lang="en-GB" sz="1200" b="1" kern="1200" dirty="0">
                <a:solidFill>
                  <a:schemeClr val="tx1"/>
                </a:solidFill>
                <a:effectLst/>
                <a:latin typeface="+mn-lt"/>
                <a:ea typeface="+mn-ea"/>
                <a:cs typeface="+mn-cs"/>
              </a:rPr>
              <a:t>“investment decision – activity – results – investment decision”</a:t>
            </a:r>
            <a:r>
              <a:rPr lang="en-GB" sz="1200" kern="1200" dirty="0">
                <a:solidFill>
                  <a:schemeClr val="tx1"/>
                </a:solidFill>
                <a:effectLst/>
                <a:latin typeface="+mn-lt"/>
                <a:ea typeface="+mn-ea"/>
                <a:cs typeface="+mn-cs"/>
              </a:rPr>
              <a:t> continues for the entire development process. This means that if the results are not satisfactory, the project will be stopped and the financial and human resources can then be directed to other projects.   </a:t>
            </a:r>
            <a:endParaRPr lang="de-CH" dirty="0">
              <a:effectLst/>
            </a:endParaRPr>
          </a:p>
        </p:txBody>
      </p:sp>
      <p:sp>
        <p:nvSpPr>
          <p:cNvPr id="4" name="Slide Number Placeholder 3"/>
          <p:cNvSpPr>
            <a:spLocks noGrp="1"/>
          </p:cNvSpPr>
          <p:nvPr>
            <p:ph type="sldNum" sz="quarter" idx="10"/>
          </p:nvPr>
        </p:nvSpPr>
        <p:spPr/>
        <p:txBody>
          <a:bodyPr/>
          <a:lstStyle/>
          <a:p>
            <a:fld id="{D2B876F7-1113-4945-A7A3-BFAADAE1FF00}" type="slidenum">
              <a:rPr lang="en-GB" smtClean="0"/>
              <a:t>8</a:t>
            </a:fld>
            <a:endParaRPr lang="en-GB"/>
          </a:p>
        </p:txBody>
      </p:sp>
    </p:spTree>
    <p:extLst>
      <p:ext uri="{BB962C8B-B14F-4D97-AF65-F5344CB8AC3E}">
        <p14:creationId xmlns:p14="http://schemas.microsoft.com/office/powerpoint/2010/main" val="2502993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research and development process uses lots of resource and is expensive. Companies may only start a new programme for an unmet need if there is a commercial case to do so. This is because companies need to profit from the new medicine in order to pay their development costs and invest in projects for new medicines. There are many unmet needs where new medicines are not currently being developed. The European legislators are aware of this and they offer incentives and rewards to support the development of medicines in more difficult cases e.g. for patients with rare diseases or children.</a:t>
            </a:r>
            <a:endParaRPr lang="de-CH" dirty="0">
              <a:effectLst/>
            </a:endParaRPr>
          </a:p>
          <a:p>
            <a:r>
              <a:rPr lang="en-GB" sz="1200" kern="1200" dirty="0">
                <a:solidFill>
                  <a:schemeClr val="tx1"/>
                </a:solidFill>
                <a:effectLst/>
                <a:latin typeface="+mn-lt"/>
                <a:ea typeface="+mn-ea"/>
                <a:cs typeface="+mn-cs"/>
              </a:rPr>
              <a:t>The basic steps in medicines development are shown in the diagram and explained further in the sections below. One important step is the regulatory submission and approval process which has to be passed before the medicine can be marketed (launched). However, this is not in the hands of the company.</a:t>
            </a:r>
            <a:endParaRPr lang="de-CH" dirty="0">
              <a:effectLst/>
            </a:endParaRPr>
          </a:p>
          <a:p>
            <a:r>
              <a:rPr lang="en-GB" sz="1200" kern="1200" dirty="0">
                <a:solidFill>
                  <a:schemeClr val="tx1"/>
                </a:solidFill>
                <a:effectLst/>
                <a:latin typeface="+mn-lt"/>
                <a:ea typeface="+mn-ea"/>
                <a:cs typeface="+mn-cs"/>
              </a:rPr>
              <a:t> </a:t>
            </a:r>
            <a:endParaRPr lang="de-CH" dirty="0">
              <a:effectLst/>
            </a:endParaRPr>
          </a:p>
          <a:p>
            <a:r>
              <a:rPr lang="en-GB" sz="1200" kern="1200" dirty="0">
                <a:solidFill>
                  <a:schemeClr val="tx1"/>
                </a:solidFill>
                <a:effectLst/>
                <a:latin typeface="+mn-lt"/>
                <a:ea typeface="+mn-ea"/>
                <a:cs typeface="+mn-cs"/>
              </a:rPr>
              <a:t>Each phase involves getting agreement for the money (investment) and the people to do the work – called an ‘investment decision’ (ID). The results are then reviewed before the next activity can start. </a:t>
            </a:r>
            <a:endParaRPr lang="de-CH" dirty="0">
              <a:effectLst/>
            </a:endParaRPr>
          </a:p>
          <a:p>
            <a:r>
              <a:rPr lang="en-GB" sz="1200" kern="1200" dirty="0">
                <a:solidFill>
                  <a:schemeClr val="tx1"/>
                </a:solidFill>
                <a:effectLst/>
                <a:latin typeface="+mn-lt"/>
                <a:ea typeface="+mn-ea"/>
                <a:cs typeface="+mn-cs"/>
              </a:rPr>
              <a:t>This pattern of </a:t>
            </a:r>
            <a:r>
              <a:rPr lang="en-GB" sz="1200" b="1" kern="1200" dirty="0">
                <a:solidFill>
                  <a:schemeClr val="tx1"/>
                </a:solidFill>
                <a:effectLst/>
                <a:latin typeface="+mn-lt"/>
                <a:ea typeface="+mn-ea"/>
                <a:cs typeface="+mn-cs"/>
              </a:rPr>
              <a:t>“investment decision – activity – results – investment decision”</a:t>
            </a:r>
            <a:r>
              <a:rPr lang="en-GB" sz="1200" kern="1200" dirty="0">
                <a:solidFill>
                  <a:schemeClr val="tx1"/>
                </a:solidFill>
                <a:effectLst/>
                <a:latin typeface="+mn-lt"/>
                <a:ea typeface="+mn-ea"/>
                <a:cs typeface="+mn-cs"/>
              </a:rPr>
              <a:t> continues for the entire development process. This means that if the results are not satisfactory, the project will be stopped and the financial and human resources can then be directed to other projects.   </a:t>
            </a:r>
            <a:endParaRPr lang="de-CH" dirty="0">
              <a:effectLst/>
            </a:endParaRPr>
          </a:p>
        </p:txBody>
      </p:sp>
      <p:sp>
        <p:nvSpPr>
          <p:cNvPr id="4" name="Slide Number Placeholder 3"/>
          <p:cNvSpPr>
            <a:spLocks noGrp="1"/>
          </p:cNvSpPr>
          <p:nvPr>
            <p:ph type="sldNum" sz="quarter" idx="10"/>
          </p:nvPr>
        </p:nvSpPr>
        <p:spPr/>
        <p:txBody>
          <a:bodyPr/>
          <a:lstStyle/>
          <a:p>
            <a:fld id="{D2B876F7-1113-4945-A7A3-BFAADAE1FF00}" type="slidenum">
              <a:rPr lang="en-GB" smtClean="0"/>
              <a:t>9</a:t>
            </a:fld>
            <a:endParaRPr lang="en-GB"/>
          </a:p>
        </p:txBody>
      </p:sp>
    </p:spTree>
    <p:extLst>
      <p:ext uri="{BB962C8B-B14F-4D97-AF65-F5344CB8AC3E}">
        <p14:creationId xmlns:p14="http://schemas.microsoft.com/office/powerpoint/2010/main" val="2423445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Target Selection</a:t>
            </a:r>
          </a:p>
          <a:p>
            <a:endParaRPr lang="de-CH" dirty="0">
              <a:effectLst/>
            </a:endParaRPr>
          </a:p>
          <a:p>
            <a:r>
              <a:rPr lang="en-US" sz="1200" b="1"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Diseases occur when the normal body processes are altered or not functioning properly. When developing a medicine, it is important to understand in detail (at the level of the cells), what has gone wrong. This means that the abnormal process can then be ‘targeted’ and corrected. The ‘target’ may be a molecule that has been produced in excess interfering with normal body function, or not being produced in normal amounts, or one that has an abnormal structure. For example, in cancer there can be too much of a chemical messenger signalling the cells to grow abnormally, and in diabetes, there is a lack of insulin production or the cells don’t respond to it. </a:t>
            </a:r>
            <a:endParaRPr lang="de-CH" dirty="0">
              <a:effectLst/>
            </a:endParaRPr>
          </a:p>
          <a:p>
            <a:endParaRPr lang="en-GB" dirty="0"/>
          </a:p>
        </p:txBody>
      </p:sp>
      <p:sp>
        <p:nvSpPr>
          <p:cNvPr id="4" name="Slide Number Placeholder 3"/>
          <p:cNvSpPr>
            <a:spLocks noGrp="1"/>
          </p:cNvSpPr>
          <p:nvPr>
            <p:ph type="sldNum" sz="quarter" idx="10"/>
          </p:nvPr>
        </p:nvSpPr>
        <p:spPr/>
        <p:txBody>
          <a:bodyPr/>
          <a:lstStyle/>
          <a:p>
            <a:fld id="{D2B876F7-1113-4945-A7A3-BFAADAE1FF00}" type="slidenum">
              <a:rPr lang="en-GB" smtClean="0"/>
              <a:t>10</a:t>
            </a:fld>
            <a:endParaRPr lang="en-GB"/>
          </a:p>
        </p:txBody>
      </p:sp>
    </p:spTree>
    <p:extLst>
      <p:ext uri="{BB962C8B-B14F-4D97-AF65-F5344CB8AC3E}">
        <p14:creationId xmlns:p14="http://schemas.microsoft.com/office/powerpoint/2010/main" val="2039511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Figure 2 shows a simple representation of a cell, with a nucleus and a receptor on the cell surface. </a:t>
            </a:r>
            <a:endParaRPr lang="de-CH"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nucleus acts as the control centre for the cell – it contains the genetic material.</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receptor allows chemical messengers to communicate with the cell. </a:t>
            </a:r>
          </a:p>
          <a:p>
            <a:pPr marL="171450" lvl="0" indent="-171450">
              <a:buFont typeface="Arial" panose="020B0604020202020204" pitchFamily="34" charset="0"/>
              <a:buChar cha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solidFill>
                <a:effectLst/>
                <a:latin typeface="+mn-lt"/>
                <a:ea typeface="+mn-ea"/>
                <a:cs typeface="+mn-cs"/>
              </a:rPr>
              <a:t>In many cases it is impossible to know in detail what has gone wrong. Often in a disease, there are several abnormalities or ‘targets’, but scientists cannot tell precisely which target is responsible for the disease, or these abnormalities have not caused the illness and therefore trying to correct them will not treat the disease. In this case, the development project might be pursuing the wrong target, and ultimately it will fail. Therefore selecting the best target to work on in a project is crucial.</a:t>
            </a:r>
            <a:endParaRPr lang="de-CH" dirty="0">
              <a:effectLst/>
            </a:endParaRPr>
          </a:p>
          <a:p>
            <a:pPr marL="0" lvl="0" indent="0">
              <a:buFont typeface="Arial" panose="020B0604020202020204" pitchFamily="34" charset="0"/>
              <a:buNone/>
            </a:pPr>
            <a:endParaRPr lang="de-CH" dirty="0">
              <a:effectLst/>
            </a:endParaRPr>
          </a:p>
        </p:txBody>
      </p:sp>
      <p:sp>
        <p:nvSpPr>
          <p:cNvPr id="4" name="Slide Number Placeholder 3"/>
          <p:cNvSpPr>
            <a:spLocks noGrp="1"/>
          </p:cNvSpPr>
          <p:nvPr>
            <p:ph type="sldNum" sz="quarter" idx="10"/>
          </p:nvPr>
        </p:nvSpPr>
        <p:spPr/>
        <p:txBody>
          <a:bodyPr/>
          <a:lstStyle/>
          <a:p>
            <a:fld id="{D2B876F7-1113-4945-A7A3-BFAADAE1FF00}" type="slidenum">
              <a:rPr lang="en-GB" smtClean="0"/>
              <a:t>11</a:t>
            </a:fld>
            <a:endParaRPr lang="en-GB"/>
          </a:p>
        </p:txBody>
      </p:sp>
    </p:spTree>
    <p:extLst>
      <p:ext uri="{BB962C8B-B14F-4D97-AF65-F5344CB8AC3E}">
        <p14:creationId xmlns:p14="http://schemas.microsoft.com/office/powerpoint/2010/main" val="306195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When a chemical messenger, in this case the ‘growth factor’, combines with the growth factor receptor on the cell surface, a message is generated inside the cell. This then communicates with the nucleus and the cell is then stimulated to divide. When the signalling is uncontrolled, the cellular growth leads to cancer. Blocking the receptor in cancer cells will prevent transmission of the message and will prevent uncontrolled cell growth. If you can block the receptor in cancer cells, this will:</a:t>
            </a:r>
            <a:endParaRPr lang="de-CH"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stop the message being sent </a:t>
            </a:r>
            <a:r>
              <a:rPr lang="en-GB" sz="1200" b="1" kern="1200" dirty="0">
                <a:solidFill>
                  <a:schemeClr val="tx1"/>
                </a:solidFill>
                <a:effectLst/>
                <a:latin typeface="+mn-lt"/>
                <a:ea typeface="+mn-ea"/>
                <a:cs typeface="+mn-cs"/>
              </a:rPr>
              <a:t>and </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prevent uncontrolled cell growth. </a:t>
            </a:r>
            <a:endParaRPr lang="de-CH" dirty="0">
              <a:effectLst/>
            </a:endParaRPr>
          </a:p>
          <a:p>
            <a:r>
              <a:rPr lang="en-GB" sz="1200" kern="1200" dirty="0">
                <a:solidFill>
                  <a:schemeClr val="tx1"/>
                </a:solidFill>
                <a:effectLst/>
                <a:latin typeface="+mn-lt"/>
                <a:ea typeface="+mn-ea"/>
                <a:cs typeface="+mn-cs"/>
              </a:rPr>
              <a:t>The ‘target’, in this example, is therefore the growth factor receptor.</a:t>
            </a:r>
            <a:endParaRPr lang="de-CH" dirty="0">
              <a:effectLst/>
            </a:endParaRPr>
          </a:p>
          <a:p>
            <a:endParaRPr lang="en-GB" dirty="0"/>
          </a:p>
        </p:txBody>
      </p:sp>
      <p:sp>
        <p:nvSpPr>
          <p:cNvPr id="4" name="Slide Number Placeholder 3"/>
          <p:cNvSpPr>
            <a:spLocks noGrp="1"/>
          </p:cNvSpPr>
          <p:nvPr>
            <p:ph type="sldNum" sz="quarter" idx="10"/>
          </p:nvPr>
        </p:nvSpPr>
        <p:spPr/>
        <p:txBody>
          <a:bodyPr/>
          <a:lstStyle/>
          <a:p>
            <a:fld id="{D2B876F7-1113-4945-A7A3-BFAADAE1FF00}" type="slidenum">
              <a:rPr lang="en-GB" smtClean="0"/>
              <a:t>12</a:t>
            </a:fld>
            <a:endParaRPr lang="en-GB"/>
          </a:p>
        </p:txBody>
      </p:sp>
    </p:spTree>
    <p:extLst>
      <p:ext uri="{BB962C8B-B14F-4D97-AF65-F5344CB8AC3E}">
        <p14:creationId xmlns:p14="http://schemas.microsoft.com/office/powerpoint/2010/main" val="1938511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Lead Generation</a:t>
            </a:r>
          </a:p>
          <a:p>
            <a:endParaRPr lang="de-CH" dirty="0">
              <a:effectLst/>
            </a:endParaRPr>
          </a:p>
          <a:p>
            <a:r>
              <a:rPr lang="en-GB" sz="1200" b="1"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This step consists in finding a molecule that will interact with the target. The molecule might come from a natural source, e.g., a plant, or might have been made by chemists. These are called ‘small molecules’. Hundreds of thousands of molecules will be tested to find ‘leads’ – ones that interact with the target. Testing for leads is called a screening process.  Modern robotic technology allows for ‘high throughput’ screening. This means that millions of molecules can be tested quickly. Once the leads have been generated or found, the process can move to the next step.</a:t>
            </a:r>
            <a:endParaRPr lang="de-CH" dirty="0">
              <a:effectLst/>
            </a:endParaRP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It is also possible to find large molecules (proteins) which interact with the target. These large molecules are much more complicated to make. They are produced by biotechnology processes and are therefore described as ‘biologics’. In biotechnology, the large molecules are produced by host cells of a living organism, such as bacteria, yeasts, or animal cells in large fermentation vats. The proteins are then separated and purified. The purified proteins can then be used to explore interactions with the target.</a:t>
            </a:r>
            <a:endParaRPr lang="de-CH" dirty="0">
              <a:effectLst/>
            </a:endParaRP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Traditionally the pharmaceutical industry produced ‘small molecules’ which were then developed as new medicines. Currently large molecules (proteins) or ‘biologics’ are produced. Both small molecules and biologics are important in medicines development.</a:t>
            </a:r>
            <a:endParaRPr lang="de-CH"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D2B876F7-1113-4945-A7A3-BFAADAE1FF00}" type="slidenum">
              <a:rPr lang="en-GB" smtClean="0"/>
              <a:t>14</a:t>
            </a:fld>
            <a:endParaRPr lang="en-GB"/>
          </a:p>
        </p:txBody>
      </p:sp>
    </p:spTree>
    <p:extLst>
      <p:ext uri="{BB962C8B-B14F-4D97-AF65-F5344CB8AC3E}">
        <p14:creationId xmlns:p14="http://schemas.microsoft.com/office/powerpoint/2010/main" val="3146504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Lead Optimisation</a:t>
            </a:r>
          </a:p>
          <a:p>
            <a:endParaRPr lang="de-CH" dirty="0">
              <a:effectLst/>
            </a:endParaRPr>
          </a:p>
          <a:p>
            <a:r>
              <a:rPr lang="en-GB" sz="1200" b="1" kern="1200" dirty="0">
                <a:solidFill>
                  <a:schemeClr val="tx1"/>
                </a:solidFill>
                <a:effectLst/>
                <a:latin typeface="+mn-lt"/>
                <a:ea typeface="+mn-ea"/>
                <a:cs typeface="+mn-cs"/>
              </a:rPr>
              <a:t> Modifications of the molecule to improve its effect. </a:t>
            </a:r>
            <a:r>
              <a:rPr lang="en-GB" sz="1200" kern="1200" dirty="0">
                <a:solidFill>
                  <a:schemeClr val="tx1"/>
                </a:solidFill>
                <a:effectLst/>
                <a:latin typeface="+mn-lt"/>
                <a:ea typeface="+mn-ea"/>
                <a:cs typeface="+mn-cs"/>
              </a:rPr>
              <a:t>The screening process identifies ‘leads’ - molecules which interact with the target. However, these molecules often have only a weak effect and would not be suitable for further development. </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Chemists alter the selected ‘lead’ molecule by adding or deleting elements. This creates a range of slightly different molecules. </a:t>
            </a:r>
            <a:endParaRPr lang="de-CH"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molecule of an existing medicine could also be modified to improve or change its effect. </a:t>
            </a:r>
            <a:endParaRPr lang="de-CH" dirty="0">
              <a:effectLst/>
            </a:endParaRPr>
          </a:p>
          <a:p>
            <a:pPr marL="0" indent="0">
              <a:buFont typeface="Arial" panose="020B0604020202020204" pitchFamily="34" charset="0"/>
              <a:buNone/>
            </a:pPr>
            <a:r>
              <a:rPr lang="en-GB" sz="1200" kern="1200" dirty="0">
                <a:solidFill>
                  <a:schemeClr val="tx1"/>
                </a:solidFill>
                <a:effectLst/>
                <a:latin typeface="+mn-lt"/>
                <a:ea typeface="+mn-ea"/>
                <a:cs typeface="+mn-cs"/>
              </a:rPr>
              <a:t>Computer technology can help to design these molecules.</a:t>
            </a:r>
            <a:endParaRPr lang="de-CH" dirty="0">
              <a:effectLst/>
            </a:endParaRPr>
          </a:p>
          <a:p>
            <a:r>
              <a:rPr lang="en-GB" sz="1200" kern="1200" dirty="0">
                <a:solidFill>
                  <a:schemeClr val="tx1"/>
                </a:solidFill>
                <a:effectLst/>
                <a:latin typeface="+mn-lt"/>
                <a:ea typeface="+mn-ea"/>
                <a:cs typeface="+mn-cs"/>
              </a:rPr>
              <a:t> </a:t>
            </a:r>
            <a:endParaRPr lang="de-CH" dirty="0">
              <a:effectLst/>
            </a:endParaRPr>
          </a:p>
          <a:p>
            <a:r>
              <a:rPr lang="en-GB" sz="1200" kern="1200" dirty="0">
                <a:solidFill>
                  <a:schemeClr val="tx1"/>
                </a:solidFill>
                <a:effectLst/>
                <a:latin typeface="+mn-lt"/>
                <a:ea typeface="+mn-ea"/>
                <a:cs typeface="+mn-cs"/>
              </a:rPr>
              <a:t>These modified molecules will be tested to determine which structure has the best efficacy and is better tolerated (safety).). These studies help to gain understanding of the pharmacology of the molecule, meaning the way the molecule works in the body. The molecules with better efficacy and safety can then proceed for further testing as a ‘candidate drug’ Around this stage the scientific and technical information about the candidate compound, such as its molecular structure and effects, is usually registered, or patented, to protect its intellectual property</a:t>
            </a:r>
            <a:endParaRPr lang="de-CH" dirty="0">
              <a:effectLst/>
            </a:endParaRPr>
          </a:p>
          <a:p>
            <a:endParaRPr lang="en-GB" dirty="0"/>
          </a:p>
        </p:txBody>
      </p:sp>
      <p:sp>
        <p:nvSpPr>
          <p:cNvPr id="4" name="Slide Number Placeholder 3"/>
          <p:cNvSpPr>
            <a:spLocks noGrp="1"/>
          </p:cNvSpPr>
          <p:nvPr>
            <p:ph type="sldNum" sz="quarter" idx="10"/>
          </p:nvPr>
        </p:nvSpPr>
        <p:spPr/>
        <p:txBody>
          <a:bodyPr/>
          <a:lstStyle/>
          <a:p>
            <a:fld id="{D2B876F7-1113-4945-A7A3-BFAADAE1FF00}" type="slidenum">
              <a:rPr lang="en-GB" smtClean="0"/>
              <a:t>15</a:t>
            </a:fld>
            <a:endParaRPr lang="en-GB"/>
          </a:p>
        </p:txBody>
      </p:sp>
    </p:spTree>
    <p:extLst>
      <p:ext uri="{BB962C8B-B14F-4D97-AF65-F5344CB8AC3E}">
        <p14:creationId xmlns:p14="http://schemas.microsoft.com/office/powerpoint/2010/main" val="4124543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3244A-012B-4B31-A956-B404368F8B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ECF8DB0-FE9B-4877-9DBE-4E2DA206CC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097D4D7-33E1-4786-8DD4-B373B8543B54}"/>
              </a:ext>
            </a:extLst>
          </p:cNvPr>
          <p:cNvSpPr>
            <a:spLocks noGrp="1"/>
          </p:cNvSpPr>
          <p:nvPr>
            <p:ph type="dt" sz="half" idx="10"/>
          </p:nvPr>
        </p:nvSpPr>
        <p:spPr/>
        <p:txBody>
          <a:bodyPr/>
          <a:lstStyle/>
          <a:p>
            <a:fld id="{A291572E-2446-46AD-8611-2CA00DBED3A8}" type="datetimeFigureOut">
              <a:rPr lang="en-GB" smtClean="0"/>
              <a:t>06/05/2022</a:t>
            </a:fld>
            <a:endParaRPr lang="en-GB"/>
          </a:p>
        </p:txBody>
      </p:sp>
      <p:sp>
        <p:nvSpPr>
          <p:cNvPr id="5" name="Footer Placeholder 4">
            <a:extLst>
              <a:ext uri="{FF2B5EF4-FFF2-40B4-BE49-F238E27FC236}">
                <a16:creationId xmlns:a16="http://schemas.microsoft.com/office/drawing/2014/main" id="{E90A06D8-A106-4A58-BDF9-DEF29949E09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24B020-B347-4226-9348-4D9A41FFC4C9}"/>
              </a:ext>
            </a:extLst>
          </p:cNvPr>
          <p:cNvSpPr>
            <a:spLocks noGrp="1"/>
          </p:cNvSpPr>
          <p:nvPr>
            <p:ph type="sldNum" sz="quarter" idx="12"/>
          </p:nvPr>
        </p:nvSpPr>
        <p:spPr/>
        <p:txBody>
          <a:bodyPr/>
          <a:lstStyle/>
          <a:p>
            <a:fld id="{71D4B56F-763B-4553-B87A-5C01CC0EFB2E}" type="slidenum">
              <a:rPr lang="en-GB" smtClean="0"/>
              <a:t>‹#›</a:t>
            </a:fld>
            <a:endParaRPr lang="en-GB"/>
          </a:p>
        </p:txBody>
      </p:sp>
    </p:spTree>
    <p:extLst>
      <p:ext uri="{BB962C8B-B14F-4D97-AF65-F5344CB8AC3E}">
        <p14:creationId xmlns:p14="http://schemas.microsoft.com/office/powerpoint/2010/main" val="3608053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F131-533C-4450-8013-81134279EE6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0DAA810-2FBE-4B21-BE44-6016E076AC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9EF5E62-1749-45D8-9A1A-C14CD407A568}"/>
              </a:ext>
            </a:extLst>
          </p:cNvPr>
          <p:cNvSpPr>
            <a:spLocks noGrp="1"/>
          </p:cNvSpPr>
          <p:nvPr>
            <p:ph type="dt" sz="half" idx="10"/>
          </p:nvPr>
        </p:nvSpPr>
        <p:spPr/>
        <p:txBody>
          <a:bodyPr/>
          <a:lstStyle/>
          <a:p>
            <a:fld id="{A291572E-2446-46AD-8611-2CA00DBED3A8}" type="datetimeFigureOut">
              <a:rPr lang="en-GB" smtClean="0"/>
              <a:t>06/05/2022</a:t>
            </a:fld>
            <a:endParaRPr lang="en-GB"/>
          </a:p>
        </p:txBody>
      </p:sp>
      <p:sp>
        <p:nvSpPr>
          <p:cNvPr id="5" name="Footer Placeholder 4">
            <a:extLst>
              <a:ext uri="{FF2B5EF4-FFF2-40B4-BE49-F238E27FC236}">
                <a16:creationId xmlns:a16="http://schemas.microsoft.com/office/drawing/2014/main" id="{EBC092BC-F838-4148-9792-9B8FCB31CFB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0BA505-C740-4D09-85B9-979BD7202A70}"/>
              </a:ext>
            </a:extLst>
          </p:cNvPr>
          <p:cNvSpPr>
            <a:spLocks noGrp="1"/>
          </p:cNvSpPr>
          <p:nvPr>
            <p:ph type="sldNum" sz="quarter" idx="12"/>
          </p:nvPr>
        </p:nvSpPr>
        <p:spPr/>
        <p:txBody>
          <a:bodyPr/>
          <a:lstStyle/>
          <a:p>
            <a:fld id="{71D4B56F-763B-4553-B87A-5C01CC0EFB2E}" type="slidenum">
              <a:rPr lang="en-GB" smtClean="0"/>
              <a:t>‹#›</a:t>
            </a:fld>
            <a:endParaRPr lang="en-GB"/>
          </a:p>
        </p:txBody>
      </p:sp>
    </p:spTree>
    <p:extLst>
      <p:ext uri="{BB962C8B-B14F-4D97-AF65-F5344CB8AC3E}">
        <p14:creationId xmlns:p14="http://schemas.microsoft.com/office/powerpoint/2010/main" val="4047822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C619AE-5C67-4E8C-9B64-C08AE8A8BD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6381059-81A2-47EF-9748-66570321C8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A8C62E2-7DA5-49A3-812F-B65900691750}"/>
              </a:ext>
            </a:extLst>
          </p:cNvPr>
          <p:cNvSpPr>
            <a:spLocks noGrp="1"/>
          </p:cNvSpPr>
          <p:nvPr>
            <p:ph type="dt" sz="half" idx="10"/>
          </p:nvPr>
        </p:nvSpPr>
        <p:spPr/>
        <p:txBody>
          <a:bodyPr/>
          <a:lstStyle/>
          <a:p>
            <a:fld id="{A291572E-2446-46AD-8611-2CA00DBED3A8}" type="datetimeFigureOut">
              <a:rPr lang="en-GB" smtClean="0"/>
              <a:t>06/05/2022</a:t>
            </a:fld>
            <a:endParaRPr lang="en-GB"/>
          </a:p>
        </p:txBody>
      </p:sp>
      <p:sp>
        <p:nvSpPr>
          <p:cNvPr id="5" name="Footer Placeholder 4">
            <a:extLst>
              <a:ext uri="{FF2B5EF4-FFF2-40B4-BE49-F238E27FC236}">
                <a16:creationId xmlns:a16="http://schemas.microsoft.com/office/drawing/2014/main" id="{D6DE993E-CE69-44C6-8821-8BA8C1891C6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AD1EA3C-05A4-44ED-AF82-6E8E3DB3F669}"/>
              </a:ext>
            </a:extLst>
          </p:cNvPr>
          <p:cNvSpPr>
            <a:spLocks noGrp="1"/>
          </p:cNvSpPr>
          <p:nvPr>
            <p:ph type="sldNum" sz="quarter" idx="12"/>
          </p:nvPr>
        </p:nvSpPr>
        <p:spPr/>
        <p:txBody>
          <a:bodyPr/>
          <a:lstStyle/>
          <a:p>
            <a:fld id="{71D4B56F-763B-4553-B87A-5C01CC0EFB2E}" type="slidenum">
              <a:rPr lang="en-GB" smtClean="0"/>
              <a:t>‹#›</a:t>
            </a:fld>
            <a:endParaRPr lang="en-GB"/>
          </a:p>
        </p:txBody>
      </p:sp>
    </p:spTree>
    <p:extLst>
      <p:ext uri="{BB962C8B-B14F-4D97-AF65-F5344CB8AC3E}">
        <p14:creationId xmlns:p14="http://schemas.microsoft.com/office/powerpoint/2010/main" val="4162957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l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1356659"/>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pos="3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with Title">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8860888" y="6356351"/>
            <a:ext cx="2844800" cy="365125"/>
          </a:xfrm>
          <a:prstGeom prst="rect">
            <a:avLst/>
          </a:prstGeom>
        </p:spPr>
        <p:txBody>
          <a:bodyPr/>
          <a:lstStyle/>
          <a:p>
            <a:fld id="{61FCC69C-9B8E-4208-8737-B4C333BC0DAC}" type="slidenum">
              <a:rPr lang="en-IE" smtClean="0"/>
              <a:t>‹#›</a:t>
            </a:fld>
            <a:endParaRPr lang="en-IE" dirty="0"/>
          </a:p>
        </p:txBody>
      </p:sp>
      <p:sp>
        <p:nvSpPr>
          <p:cNvPr id="12" name="Title 1"/>
          <p:cNvSpPr>
            <a:spLocks noGrp="1"/>
          </p:cNvSpPr>
          <p:nvPr>
            <p:ph type="title" hasCustomPrompt="1"/>
          </p:nvPr>
        </p:nvSpPr>
        <p:spPr>
          <a:xfrm>
            <a:off x="590249" y="462336"/>
            <a:ext cx="8678239" cy="945224"/>
          </a:xfrm>
          <a:prstGeom prst="rect">
            <a:avLst/>
          </a:prstGeom>
        </p:spPr>
        <p:txBody>
          <a:bodyPr>
            <a:noAutofit/>
          </a:bodyPr>
          <a:lstStyle>
            <a:lvl1pPr algn="l">
              <a:defRPr sz="2800" b="1">
                <a:latin typeface="Arial" pitchFamily="34" charset="0"/>
                <a:cs typeface="Arial" pitchFamily="34" charset="0"/>
              </a:defRPr>
            </a:lvl1pPr>
          </a:lstStyle>
          <a:p>
            <a:r>
              <a:rPr lang="en-IE" dirty="0"/>
              <a:t>Titles sentence case, Arial 28pt, Bold, Black</a:t>
            </a:r>
          </a:p>
        </p:txBody>
      </p:sp>
      <p:pic>
        <p:nvPicPr>
          <p:cNvPr id="13" name="Picture 12" descr="strip.png"/>
          <p:cNvPicPr>
            <a:picLocks noChangeAspect="1"/>
          </p:cNvPicPr>
          <p:nvPr userDrawn="1"/>
        </p:nvPicPr>
        <p:blipFill>
          <a:blip r:embed="rId2" cstate="print"/>
          <a:stretch>
            <a:fillRect/>
          </a:stretch>
        </p:blipFill>
        <p:spPr>
          <a:xfrm>
            <a:off x="0" y="0"/>
            <a:ext cx="12192000" cy="295820"/>
          </a:xfrm>
          <a:prstGeom prst="rect">
            <a:avLst/>
          </a:prstGeom>
        </p:spPr>
      </p:pic>
      <p:pic>
        <p:nvPicPr>
          <p:cNvPr id="14" name="Picture 13" descr="logo.png"/>
          <p:cNvPicPr>
            <a:picLocks noChangeAspect="1"/>
          </p:cNvPicPr>
          <p:nvPr userDrawn="1"/>
        </p:nvPicPr>
        <p:blipFill>
          <a:blip r:embed="rId3" cstate="print"/>
          <a:stretch>
            <a:fillRect/>
          </a:stretch>
        </p:blipFill>
        <p:spPr>
          <a:xfrm>
            <a:off x="9905251" y="495341"/>
            <a:ext cx="1636184" cy="669726"/>
          </a:xfrm>
          <a:prstGeom prst="rect">
            <a:avLst/>
          </a:prstGeom>
        </p:spPr>
      </p:pic>
      <p:sp>
        <p:nvSpPr>
          <p:cNvPr id="15" name="TextBox 14"/>
          <p:cNvSpPr txBox="1"/>
          <p:nvPr userDrawn="1"/>
        </p:nvSpPr>
        <p:spPr>
          <a:xfrm>
            <a:off x="9589210" y="1160981"/>
            <a:ext cx="2219217" cy="353943"/>
          </a:xfrm>
          <a:prstGeom prst="rect">
            <a:avLst/>
          </a:prstGeom>
          <a:noFill/>
        </p:spPr>
        <p:txBody>
          <a:bodyPr wrap="square" rtlCol="0">
            <a:spAutoFit/>
          </a:bodyPr>
          <a:lstStyle/>
          <a:p>
            <a:pPr algn="ctr"/>
            <a:r>
              <a:rPr lang="en-IE" sz="850" dirty="0">
                <a:solidFill>
                  <a:srgbClr val="41464C"/>
                </a:solidFill>
              </a:rPr>
              <a:t>European</a:t>
            </a:r>
            <a:r>
              <a:rPr lang="en-IE" sz="850" dirty="0"/>
              <a:t> </a:t>
            </a:r>
            <a:r>
              <a:rPr lang="en-IE" sz="850" dirty="0">
                <a:solidFill>
                  <a:srgbClr val="1A2B85"/>
                </a:solidFill>
              </a:rPr>
              <a:t>Patients’ Academy </a:t>
            </a:r>
          </a:p>
          <a:p>
            <a:pPr algn="ctr"/>
            <a:r>
              <a:rPr lang="en-IE" sz="850" dirty="0">
                <a:solidFill>
                  <a:srgbClr val="41464C"/>
                </a:solidFill>
              </a:rPr>
              <a:t>on Therapeutic Innovation</a:t>
            </a:r>
          </a:p>
        </p:txBody>
      </p:sp>
    </p:spTree>
    <p:extLst>
      <p:ext uri="{BB962C8B-B14F-4D97-AF65-F5344CB8AC3E}">
        <p14:creationId xmlns:p14="http://schemas.microsoft.com/office/powerpoint/2010/main" val="4270716548"/>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pos="3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31999-5E53-46E1-A5C0-AC1A064CB69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E1D13C9-DACF-4FC2-BAC0-A1FE490613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1656F9-A424-4BC5-AF5F-B0B8F03D023F}"/>
              </a:ext>
            </a:extLst>
          </p:cNvPr>
          <p:cNvSpPr>
            <a:spLocks noGrp="1"/>
          </p:cNvSpPr>
          <p:nvPr>
            <p:ph type="dt" sz="half" idx="10"/>
          </p:nvPr>
        </p:nvSpPr>
        <p:spPr/>
        <p:txBody>
          <a:bodyPr/>
          <a:lstStyle/>
          <a:p>
            <a:fld id="{A291572E-2446-46AD-8611-2CA00DBED3A8}" type="datetimeFigureOut">
              <a:rPr lang="en-GB" smtClean="0"/>
              <a:t>06/05/2022</a:t>
            </a:fld>
            <a:endParaRPr lang="en-GB"/>
          </a:p>
        </p:txBody>
      </p:sp>
      <p:sp>
        <p:nvSpPr>
          <p:cNvPr id="5" name="Footer Placeholder 4">
            <a:extLst>
              <a:ext uri="{FF2B5EF4-FFF2-40B4-BE49-F238E27FC236}">
                <a16:creationId xmlns:a16="http://schemas.microsoft.com/office/drawing/2014/main" id="{2C26B49E-220D-40C1-BB1B-F0CB2441056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9C8CC94-FEC8-4706-838C-BCD64397DA60}"/>
              </a:ext>
            </a:extLst>
          </p:cNvPr>
          <p:cNvSpPr>
            <a:spLocks noGrp="1"/>
          </p:cNvSpPr>
          <p:nvPr>
            <p:ph type="sldNum" sz="quarter" idx="12"/>
          </p:nvPr>
        </p:nvSpPr>
        <p:spPr/>
        <p:txBody>
          <a:bodyPr/>
          <a:lstStyle/>
          <a:p>
            <a:fld id="{71D4B56F-763B-4553-B87A-5C01CC0EFB2E}" type="slidenum">
              <a:rPr lang="en-GB" smtClean="0"/>
              <a:t>‹#›</a:t>
            </a:fld>
            <a:endParaRPr lang="en-GB"/>
          </a:p>
        </p:txBody>
      </p:sp>
    </p:spTree>
    <p:extLst>
      <p:ext uri="{BB962C8B-B14F-4D97-AF65-F5344CB8AC3E}">
        <p14:creationId xmlns:p14="http://schemas.microsoft.com/office/powerpoint/2010/main" val="3066904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7CE96-7D3D-4EEB-A7FF-B9D2C46E54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0E51B8B-8CAE-4FED-8C57-31C9E3CB4D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0D94F9-6D39-4202-90E5-DE797A5656C2}"/>
              </a:ext>
            </a:extLst>
          </p:cNvPr>
          <p:cNvSpPr>
            <a:spLocks noGrp="1"/>
          </p:cNvSpPr>
          <p:nvPr>
            <p:ph type="dt" sz="half" idx="10"/>
          </p:nvPr>
        </p:nvSpPr>
        <p:spPr/>
        <p:txBody>
          <a:bodyPr/>
          <a:lstStyle/>
          <a:p>
            <a:fld id="{A291572E-2446-46AD-8611-2CA00DBED3A8}" type="datetimeFigureOut">
              <a:rPr lang="en-GB" smtClean="0"/>
              <a:t>06/05/2022</a:t>
            </a:fld>
            <a:endParaRPr lang="en-GB"/>
          </a:p>
        </p:txBody>
      </p:sp>
      <p:sp>
        <p:nvSpPr>
          <p:cNvPr id="5" name="Footer Placeholder 4">
            <a:extLst>
              <a:ext uri="{FF2B5EF4-FFF2-40B4-BE49-F238E27FC236}">
                <a16:creationId xmlns:a16="http://schemas.microsoft.com/office/drawing/2014/main" id="{12906540-926F-4780-83BB-655A0B6955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9B05E88-E827-4EAE-9168-4DDB71D11979}"/>
              </a:ext>
            </a:extLst>
          </p:cNvPr>
          <p:cNvSpPr>
            <a:spLocks noGrp="1"/>
          </p:cNvSpPr>
          <p:nvPr>
            <p:ph type="sldNum" sz="quarter" idx="12"/>
          </p:nvPr>
        </p:nvSpPr>
        <p:spPr/>
        <p:txBody>
          <a:bodyPr/>
          <a:lstStyle/>
          <a:p>
            <a:fld id="{71D4B56F-763B-4553-B87A-5C01CC0EFB2E}" type="slidenum">
              <a:rPr lang="en-GB" smtClean="0"/>
              <a:t>‹#›</a:t>
            </a:fld>
            <a:endParaRPr lang="en-GB"/>
          </a:p>
        </p:txBody>
      </p:sp>
    </p:spTree>
    <p:extLst>
      <p:ext uri="{BB962C8B-B14F-4D97-AF65-F5344CB8AC3E}">
        <p14:creationId xmlns:p14="http://schemas.microsoft.com/office/powerpoint/2010/main" val="1181332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653D0-F7C7-44E6-86BC-176252C4C16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F070E3D-9867-4D38-862A-C6FD8280AB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D7A5B62-6D5D-4D2A-AA25-6C1321767C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426710E-3EEF-4A11-8FE2-ADED22903006}"/>
              </a:ext>
            </a:extLst>
          </p:cNvPr>
          <p:cNvSpPr>
            <a:spLocks noGrp="1"/>
          </p:cNvSpPr>
          <p:nvPr>
            <p:ph type="dt" sz="half" idx="10"/>
          </p:nvPr>
        </p:nvSpPr>
        <p:spPr/>
        <p:txBody>
          <a:bodyPr/>
          <a:lstStyle/>
          <a:p>
            <a:fld id="{A291572E-2446-46AD-8611-2CA00DBED3A8}" type="datetimeFigureOut">
              <a:rPr lang="en-GB" smtClean="0"/>
              <a:t>06/05/2022</a:t>
            </a:fld>
            <a:endParaRPr lang="en-GB"/>
          </a:p>
        </p:txBody>
      </p:sp>
      <p:sp>
        <p:nvSpPr>
          <p:cNvPr id="6" name="Footer Placeholder 5">
            <a:extLst>
              <a:ext uri="{FF2B5EF4-FFF2-40B4-BE49-F238E27FC236}">
                <a16:creationId xmlns:a16="http://schemas.microsoft.com/office/drawing/2014/main" id="{A9393833-B37D-4EFE-A3E2-788E083F77F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400E694-7826-490C-81B9-4B4A13BCA5B5}"/>
              </a:ext>
            </a:extLst>
          </p:cNvPr>
          <p:cNvSpPr>
            <a:spLocks noGrp="1"/>
          </p:cNvSpPr>
          <p:nvPr>
            <p:ph type="sldNum" sz="quarter" idx="12"/>
          </p:nvPr>
        </p:nvSpPr>
        <p:spPr/>
        <p:txBody>
          <a:bodyPr/>
          <a:lstStyle/>
          <a:p>
            <a:fld id="{71D4B56F-763B-4553-B87A-5C01CC0EFB2E}" type="slidenum">
              <a:rPr lang="en-GB" smtClean="0"/>
              <a:t>‹#›</a:t>
            </a:fld>
            <a:endParaRPr lang="en-GB"/>
          </a:p>
        </p:txBody>
      </p:sp>
    </p:spTree>
    <p:extLst>
      <p:ext uri="{BB962C8B-B14F-4D97-AF65-F5344CB8AC3E}">
        <p14:creationId xmlns:p14="http://schemas.microsoft.com/office/powerpoint/2010/main" val="3802764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B9AF7-928B-4DCA-B8DB-2E663883125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8D74D6D-4665-43AF-B316-DA9FF2F895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54DE37-ECFF-41E0-97F8-4916CE7097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4E9EFD9-AD1E-4666-94B8-6C2521EE7F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848CF2-2B93-42F0-A16B-EFBB3C2731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5DC2462-A5FA-40A3-860B-9267400DBB0E}"/>
              </a:ext>
            </a:extLst>
          </p:cNvPr>
          <p:cNvSpPr>
            <a:spLocks noGrp="1"/>
          </p:cNvSpPr>
          <p:nvPr>
            <p:ph type="dt" sz="half" idx="10"/>
          </p:nvPr>
        </p:nvSpPr>
        <p:spPr/>
        <p:txBody>
          <a:bodyPr/>
          <a:lstStyle/>
          <a:p>
            <a:fld id="{A291572E-2446-46AD-8611-2CA00DBED3A8}" type="datetimeFigureOut">
              <a:rPr lang="en-GB" smtClean="0"/>
              <a:t>06/05/2022</a:t>
            </a:fld>
            <a:endParaRPr lang="en-GB"/>
          </a:p>
        </p:txBody>
      </p:sp>
      <p:sp>
        <p:nvSpPr>
          <p:cNvPr id="8" name="Footer Placeholder 7">
            <a:extLst>
              <a:ext uri="{FF2B5EF4-FFF2-40B4-BE49-F238E27FC236}">
                <a16:creationId xmlns:a16="http://schemas.microsoft.com/office/drawing/2014/main" id="{B7895343-93C4-4A88-8752-EA2B6282EEB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4E16F9F-8683-40D3-8E97-48707F09766D}"/>
              </a:ext>
            </a:extLst>
          </p:cNvPr>
          <p:cNvSpPr>
            <a:spLocks noGrp="1"/>
          </p:cNvSpPr>
          <p:nvPr>
            <p:ph type="sldNum" sz="quarter" idx="12"/>
          </p:nvPr>
        </p:nvSpPr>
        <p:spPr/>
        <p:txBody>
          <a:bodyPr/>
          <a:lstStyle/>
          <a:p>
            <a:fld id="{71D4B56F-763B-4553-B87A-5C01CC0EFB2E}" type="slidenum">
              <a:rPr lang="en-GB" smtClean="0"/>
              <a:t>‹#›</a:t>
            </a:fld>
            <a:endParaRPr lang="en-GB"/>
          </a:p>
        </p:txBody>
      </p:sp>
    </p:spTree>
    <p:extLst>
      <p:ext uri="{BB962C8B-B14F-4D97-AF65-F5344CB8AC3E}">
        <p14:creationId xmlns:p14="http://schemas.microsoft.com/office/powerpoint/2010/main" val="3634213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EFE3D-3B0B-44DF-B349-3DB90FC0DF0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B929CBF-37BA-4CEE-B1D5-9477F72319DF}"/>
              </a:ext>
            </a:extLst>
          </p:cNvPr>
          <p:cNvSpPr>
            <a:spLocks noGrp="1"/>
          </p:cNvSpPr>
          <p:nvPr>
            <p:ph type="dt" sz="half" idx="10"/>
          </p:nvPr>
        </p:nvSpPr>
        <p:spPr/>
        <p:txBody>
          <a:bodyPr/>
          <a:lstStyle/>
          <a:p>
            <a:fld id="{A291572E-2446-46AD-8611-2CA00DBED3A8}" type="datetimeFigureOut">
              <a:rPr lang="en-GB" smtClean="0"/>
              <a:t>06/05/2022</a:t>
            </a:fld>
            <a:endParaRPr lang="en-GB"/>
          </a:p>
        </p:txBody>
      </p:sp>
      <p:sp>
        <p:nvSpPr>
          <p:cNvPr id="4" name="Footer Placeholder 3">
            <a:extLst>
              <a:ext uri="{FF2B5EF4-FFF2-40B4-BE49-F238E27FC236}">
                <a16:creationId xmlns:a16="http://schemas.microsoft.com/office/drawing/2014/main" id="{A08426D2-A57C-4C23-9E02-202CF4E2471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796D2EE-BDC9-472E-A54F-9145BCE4B862}"/>
              </a:ext>
            </a:extLst>
          </p:cNvPr>
          <p:cNvSpPr>
            <a:spLocks noGrp="1"/>
          </p:cNvSpPr>
          <p:nvPr>
            <p:ph type="sldNum" sz="quarter" idx="12"/>
          </p:nvPr>
        </p:nvSpPr>
        <p:spPr/>
        <p:txBody>
          <a:bodyPr/>
          <a:lstStyle/>
          <a:p>
            <a:fld id="{71D4B56F-763B-4553-B87A-5C01CC0EFB2E}" type="slidenum">
              <a:rPr lang="en-GB" smtClean="0"/>
              <a:t>‹#›</a:t>
            </a:fld>
            <a:endParaRPr lang="en-GB"/>
          </a:p>
        </p:txBody>
      </p:sp>
    </p:spTree>
    <p:extLst>
      <p:ext uri="{BB962C8B-B14F-4D97-AF65-F5344CB8AC3E}">
        <p14:creationId xmlns:p14="http://schemas.microsoft.com/office/powerpoint/2010/main" val="4028181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54D26A-F6D7-4F58-A66D-01421B2EC0E3}"/>
              </a:ext>
            </a:extLst>
          </p:cNvPr>
          <p:cNvSpPr>
            <a:spLocks noGrp="1"/>
          </p:cNvSpPr>
          <p:nvPr>
            <p:ph type="dt" sz="half" idx="10"/>
          </p:nvPr>
        </p:nvSpPr>
        <p:spPr/>
        <p:txBody>
          <a:bodyPr/>
          <a:lstStyle/>
          <a:p>
            <a:fld id="{A291572E-2446-46AD-8611-2CA00DBED3A8}" type="datetimeFigureOut">
              <a:rPr lang="en-GB" smtClean="0"/>
              <a:t>06/05/2022</a:t>
            </a:fld>
            <a:endParaRPr lang="en-GB"/>
          </a:p>
        </p:txBody>
      </p:sp>
      <p:sp>
        <p:nvSpPr>
          <p:cNvPr id="3" name="Footer Placeholder 2">
            <a:extLst>
              <a:ext uri="{FF2B5EF4-FFF2-40B4-BE49-F238E27FC236}">
                <a16:creationId xmlns:a16="http://schemas.microsoft.com/office/drawing/2014/main" id="{7BBF5511-2059-4DDE-8559-B40CB68FCDA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89F6C3C-1DB7-4DB7-8461-1FC16C57253A}"/>
              </a:ext>
            </a:extLst>
          </p:cNvPr>
          <p:cNvSpPr>
            <a:spLocks noGrp="1"/>
          </p:cNvSpPr>
          <p:nvPr>
            <p:ph type="sldNum" sz="quarter" idx="12"/>
          </p:nvPr>
        </p:nvSpPr>
        <p:spPr/>
        <p:txBody>
          <a:bodyPr/>
          <a:lstStyle/>
          <a:p>
            <a:fld id="{71D4B56F-763B-4553-B87A-5C01CC0EFB2E}" type="slidenum">
              <a:rPr lang="en-GB" smtClean="0"/>
              <a:t>‹#›</a:t>
            </a:fld>
            <a:endParaRPr lang="en-GB"/>
          </a:p>
        </p:txBody>
      </p:sp>
    </p:spTree>
    <p:extLst>
      <p:ext uri="{BB962C8B-B14F-4D97-AF65-F5344CB8AC3E}">
        <p14:creationId xmlns:p14="http://schemas.microsoft.com/office/powerpoint/2010/main" val="616286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64930-8CD0-409E-995E-00E9EF0AB7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724A8BF-8972-469D-9F38-61B7A58345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952804-7A77-4E09-8249-7796A44A64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049BC4-F42E-4F5C-9260-162A965E62C0}"/>
              </a:ext>
            </a:extLst>
          </p:cNvPr>
          <p:cNvSpPr>
            <a:spLocks noGrp="1"/>
          </p:cNvSpPr>
          <p:nvPr>
            <p:ph type="dt" sz="half" idx="10"/>
          </p:nvPr>
        </p:nvSpPr>
        <p:spPr/>
        <p:txBody>
          <a:bodyPr/>
          <a:lstStyle/>
          <a:p>
            <a:fld id="{A291572E-2446-46AD-8611-2CA00DBED3A8}" type="datetimeFigureOut">
              <a:rPr lang="en-GB" smtClean="0"/>
              <a:t>06/05/2022</a:t>
            </a:fld>
            <a:endParaRPr lang="en-GB"/>
          </a:p>
        </p:txBody>
      </p:sp>
      <p:sp>
        <p:nvSpPr>
          <p:cNvPr id="6" name="Footer Placeholder 5">
            <a:extLst>
              <a:ext uri="{FF2B5EF4-FFF2-40B4-BE49-F238E27FC236}">
                <a16:creationId xmlns:a16="http://schemas.microsoft.com/office/drawing/2014/main" id="{D2470E43-06CE-4598-B16B-AA96BFF3D08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803F8A2-C024-47DF-AC50-1B3AB0A76624}"/>
              </a:ext>
            </a:extLst>
          </p:cNvPr>
          <p:cNvSpPr>
            <a:spLocks noGrp="1"/>
          </p:cNvSpPr>
          <p:nvPr>
            <p:ph type="sldNum" sz="quarter" idx="12"/>
          </p:nvPr>
        </p:nvSpPr>
        <p:spPr/>
        <p:txBody>
          <a:bodyPr/>
          <a:lstStyle/>
          <a:p>
            <a:fld id="{71D4B56F-763B-4553-B87A-5C01CC0EFB2E}" type="slidenum">
              <a:rPr lang="en-GB" smtClean="0"/>
              <a:t>‹#›</a:t>
            </a:fld>
            <a:endParaRPr lang="en-GB"/>
          </a:p>
        </p:txBody>
      </p:sp>
    </p:spTree>
    <p:extLst>
      <p:ext uri="{BB962C8B-B14F-4D97-AF65-F5344CB8AC3E}">
        <p14:creationId xmlns:p14="http://schemas.microsoft.com/office/powerpoint/2010/main" val="2422461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C742F-E9F7-46DC-8EB7-C610619A4E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EB48AF7-05FE-432D-97CC-D6D89D4E9E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2DB7A75-EAA7-44D1-8696-410A06E188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8AF5FB-95B2-4D94-AA8F-0885B371DD84}"/>
              </a:ext>
            </a:extLst>
          </p:cNvPr>
          <p:cNvSpPr>
            <a:spLocks noGrp="1"/>
          </p:cNvSpPr>
          <p:nvPr>
            <p:ph type="dt" sz="half" idx="10"/>
          </p:nvPr>
        </p:nvSpPr>
        <p:spPr/>
        <p:txBody>
          <a:bodyPr/>
          <a:lstStyle/>
          <a:p>
            <a:fld id="{A291572E-2446-46AD-8611-2CA00DBED3A8}" type="datetimeFigureOut">
              <a:rPr lang="en-GB" smtClean="0"/>
              <a:t>06/05/2022</a:t>
            </a:fld>
            <a:endParaRPr lang="en-GB"/>
          </a:p>
        </p:txBody>
      </p:sp>
      <p:sp>
        <p:nvSpPr>
          <p:cNvPr id="6" name="Footer Placeholder 5">
            <a:extLst>
              <a:ext uri="{FF2B5EF4-FFF2-40B4-BE49-F238E27FC236}">
                <a16:creationId xmlns:a16="http://schemas.microsoft.com/office/drawing/2014/main" id="{82CBEB2B-8770-4E31-BBCF-CDEB802DFF8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ED908AB-BD0F-46BC-B840-1A98088E9126}"/>
              </a:ext>
            </a:extLst>
          </p:cNvPr>
          <p:cNvSpPr>
            <a:spLocks noGrp="1"/>
          </p:cNvSpPr>
          <p:nvPr>
            <p:ph type="sldNum" sz="quarter" idx="12"/>
          </p:nvPr>
        </p:nvSpPr>
        <p:spPr/>
        <p:txBody>
          <a:bodyPr/>
          <a:lstStyle/>
          <a:p>
            <a:fld id="{71D4B56F-763B-4553-B87A-5C01CC0EFB2E}" type="slidenum">
              <a:rPr lang="en-GB" smtClean="0"/>
              <a:t>‹#›</a:t>
            </a:fld>
            <a:endParaRPr lang="en-GB"/>
          </a:p>
        </p:txBody>
      </p:sp>
    </p:spTree>
    <p:extLst>
      <p:ext uri="{BB962C8B-B14F-4D97-AF65-F5344CB8AC3E}">
        <p14:creationId xmlns:p14="http://schemas.microsoft.com/office/powerpoint/2010/main" val="2124304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804E96-976D-46A0-B082-E7B009A69D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332B0BD-F96C-4FED-A5C3-862324C98E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0458DA9-BB9B-4F71-9CF4-1395EB6EDD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91572E-2446-46AD-8611-2CA00DBED3A8}" type="datetimeFigureOut">
              <a:rPr lang="en-GB" smtClean="0"/>
              <a:t>06/05/2022</a:t>
            </a:fld>
            <a:endParaRPr lang="en-GB"/>
          </a:p>
        </p:txBody>
      </p:sp>
      <p:sp>
        <p:nvSpPr>
          <p:cNvPr id="5" name="Footer Placeholder 4">
            <a:extLst>
              <a:ext uri="{FF2B5EF4-FFF2-40B4-BE49-F238E27FC236}">
                <a16:creationId xmlns:a16="http://schemas.microsoft.com/office/drawing/2014/main" id="{A7D68EA1-E3E4-4784-AA1F-E276275715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60B718A-975C-4FD1-AECD-48899B60B4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D4B56F-763B-4553-B87A-5C01CC0EFB2E}" type="slidenum">
              <a:rPr lang="en-GB" smtClean="0"/>
              <a:t>‹#›</a:t>
            </a:fld>
            <a:endParaRPr lang="en-GB"/>
          </a:p>
        </p:txBody>
      </p:sp>
    </p:spTree>
    <p:extLst>
      <p:ext uri="{BB962C8B-B14F-4D97-AF65-F5344CB8AC3E}">
        <p14:creationId xmlns:p14="http://schemas.microsoft.com/office/powerpoint/2010/main" val="1397213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7.e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package" Target="../embeddings/Microsoft_PowerPoint_Slide1.sldx"/><Relationship Id="rId5" Type="http://schemas.openxmlformats.org/officeDocument/2006/relationships/image" Target="../media/image6.emf"/><Relationship Id="rId4" Type="http://schemas.openxmlformats.org/officeDocument/2006/relationships/package" Target="../embeddings/Microsoft_PowerPoint_Slide.sldx"/></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s://en.wikipedia.org/wiki/Distribution_(pharmacology)" TargetMode="External"/><Relationship Id="rId13" Type="http://schemas.openxmlformats.org/officeDocument/2006/relationships/hyperlink" Target="https://en.wikipedia.org/wiki/Organism" TargetMode="External"/><Relationship Id="rId3" Type="http://schemas.openxmlformats.org/officeDocument/2006/relationships/hyperlink" Target="https://www.sciencedirect.com/topics/nursing-and-health-professions/drug-concentration" TargetMode="External"/><Relationship Id="rId7" Type="http://schemas.openxmlformats.org/officeDocument/2006/relationships/hyperlink" Target="https://en.wikipedia.org/wiki/Absorption_(pharmacokinetics)" TargetMode="External"/><Relationship Id="rId12" Type="http://schemas.openxmlformats.org/officeDocument/2006/relationships/hyperlink" Target="https://en.wikipedia.org/wiki/Chemical_compound" TargetMode="External"/><Relationship Id="rId2" Type="http://schemas.openxmlformats.org/officeDocument/2006/relationships/hyperlink" Target="https://www.sciencedirect.com/topics/nursing-and-health-professions/drug-half-life" TargetMode="External"/><Relationship Id="rId1" Type="http://schemas.openxmlformats.org/officeDocument/2006/relationships/slideLayout" Target="../slideLayouts/slideLayout2.xml"/><Relationship Id="rId6" Type="http://schemas.openxmlformats.org/officeDocument/2006/relationships/hyperlink" Target="https://en.wikipedia.org/wiki/Pharmacology" TargetMode="External"/><Relationship Id="rId11" Type="http://schemas.openxmlformats.org/officeDocument/2006/relationships/hyperlink" Target="https://en.wikipedia.org/wiki/Pharmaceutical" TargetMode="External"/><Relationship Id="rId5" Type="http://schemas.openxmlformats.org/officeDocument/2006/relationships/hyperlink" Target="https://en.wikipedia.org/wiki/Pharmacokinetics" TargetMode="External"/><Relationship Id="rId10" Type="http://schemas.openxmlformats.org/officeDocument/2006/relationships/hyperlink" Target="https://en.wikipedia.org/wiki/Excretion" TargetMode="External"/><Relationship Id="rId4" Type="http://schemas.openxmlformats.org/officeDocument/2006/relationships/hyperlink" Target="https://en.wikipedia.org/wiki/Abbreviation" TargetMode="External"/><Relationship Id="rId9" Type="http://schemas.openxmlformats.org/officeDocument/2006/relationships/hyperlink" Target="https://en.wikipedia.org/wiki/Metabolism" TargetMode="External"/></Relationships>
</file>

<file path=ppt/slides/_rels/slide51.xml.rels><?xml version="1.0" encoding="UTF-8" standalone="yes"?>
<Relationships xmlns="http://schemas.openxmlformats.org/package/2006/relationships"><Relationship Id="rId2" Type="http://schemas.openxmlformats.org/officeDocument/2006/relationships/hyperlink" Target="https://www.ivowen.com/regulatory-affairs-common-abbreviations-acronyms/"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www.ema.europa.eu/en/documents/scientific-guideline/guideline-strategies-identify-mitigate-risks-first-human-early-clinical-trials-investigational_en.pdf"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database.ich.org/sites/default/files/E6_R2_Addendum.pdf"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file:///C:\Users\Gautam\Dropbox\GM_Folders\5_Network\12_RA_696_EPFL_SDSU_2020\03_LITT\Determination%20of%20the%20starting%20dose%20in%20the%20first-in-human%20clinical%20trials%20with%20monoclonal%20antibodies_%20a%20systematic%20review%20of%20papers%20published%20between%201990%20and%202013.html" TargetMode="External"/><Relationship Id="rId2" Type="http://schemas.openxmlformats.org/officeDocument/2006/relationships/hyperlink" Target="https://www.ncbi.nlm.nih.gov/pmc/articles/PMC6342261/"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europa.eu/european-union/documents-publications/slide-presentations_en"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s://www.ema.europa.eu/en/documents/presentation/presentation-european-medicines-agency-ema-nathalie-bere-maria-mavris_en.pdf"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hyperlink" Target="https://www.ema.europa.eu/en/documents/presentation/presentation-module-5-clinical-trials-european-union_en.pdf"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mailto:gautam.maitra@epfl.ch"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75829-6B67-43FD-B916-5C6C63FB2F27}"/>
              </a:ext>
            </a:extLst>
          </p:cNvPr>
          <p:cNvSpPr>
            <a:spLocks noGrp="1"/>
          </p:cNvSpPr>
          <p:nvPr>
            <p:ph type="ctrTitle"/>
          </p:nvPr>
        </p:nvSpPr>
        <p:spPr>
          <a:xfrm>
            <a:off x="1524000" y="369117"/>
            <a:ext cx="9144000" cy="2859582"/>
          </a:xfrm>
        </p:spPr>
        <p:txBody>
          <a:bodyPr>
            <a:normAutofit fontScale="90000"/>
          </a:bodyPr>
          <a:lstStyle/>
          <a:p>
            <a:br>
              <a:rPr lang="en-GB" sz="2800" b="1" dirty="0">
                <a:latin typeface="Arial Narrow" panose="020B0606020202030204" pitchFamily="34" charset="0"/>
              </a:rPr>
            </a:br>
            <a:br>
              <a:rPr lang="en-GB" sz="2800" b="1" dirty="0">
                <a:latin typeface="Arial Narrow" panose="020B0606020202030204" pitchFamily="34" charset="0"/>
              </a:rPr>
            </a:br>
            <a:br>
              <a:rPr lang="en-GB" sz="2800" b="1" dirty="0">
                <a:latin typeface="Arial Narrow" panose="020B0606020202030204" pitchFamily="34" charset="0"/>
              </a:rPr>
            </a:br>
            <a:br>
              <a:rPr lang="en-GB" sz="2800" b="1" dirty="0">
                <a:latin typeface="Arial Narrow" panose="020B0606020202030204" pitchFamily="34" charset="0"/>
              </a:rPr>
            </a:br>
            <a:br>
              <a:rPr lang="en-GB" sz="2800" b="1" dirty="0">
                <a:latin typeface="Arial Narrow" panose="020B0606020202030204" pitchFamily="34" charset="0"/>
              </a:rPr>
            </a:br>
            <a:br>
              <a:rPr lang="en-GB" sz="2800" b="1" dirty="0">
                <a:latin typeface="Arial Narrow" panose="020B0606020202030204" pitchFamily="34" charset="0"/>
              </a:rPr>
            </a:br>
            <a:br>
              <a:rPr lang="en-GB"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br>
              <a:rPr lang="en-GB" sz="2800" b="1" dirty="0">
                <a:latin typeface="Arial Narrow" panose="020B0606020202030204" pitchFamily="34" charset="0"/>
              </a:rPr>
            </a:br>
            <a:br>
              <a:rPr lang="en-GB" sz="2800" b="1" dirty="0">
                <a:latin typeface="Arial Narrow" panose="020B0606020202030204" pitchFamily="34" charset="0"/>
              </a:rPr>
            </a:br>
            <a:br>
              <a:rPr lang="en-GB" sz="2800" b="1" dirty="0">
                <a:latin typeface="Arial Narrow" panose="020B0606020202030204" pitchFamily="34" charset="0"/>
              </a:rPr>
            </a:br>
            <a:br>
              <a:rPr lang="en-GB" sz="2800" b="1" dirty="0">
                <a:latin typeface="Arial Narrow" panose="020B0606020202030204" pitchFamily="34" charset="0"/>
              </a:rPr>
            </a:br>
            <a:br>
              <a:rPr lang="en-GB" sz="2800" b="1" dirty="0">
                <a:latin typeface="Arial Narrow" panose="020B0606020202030204" pitchFamily="34" charset="0"/>
              </a:rPr>
            </a:br>
            <a:r>
              <a:rPr lang="en-GB" sz="2800" b="1" dirty="0">
                <a:latin typeface="Arial Narrow" panose="020B0606020202030204" pitchFamily="34" charset="0"/>
              </a:rPr>
              <a:t>Drug/Device Product Development and Regulation – </a:t>
            </a:r>
            <a:br>
              <a:rPr lang="en-GB" sz="2800" b="1" dirty="0">
                <a:latin typeface="Arial Narrow" panose="020B0606020202030204" pitchFamily="34" charset="0"/>
              </a:rPr>
            </a:br>
            <a:r>
              <a:rPr lang="en-GB" sz="2800" b="1" u="sng" dirty="0">
                <a:latin typeface="Arial Narrow" panose="020B0606020202030204" pitchFamily="34" charset="0"/>
              </a:rPr>
              <a:t>Europe and US</a:t>
            </a:r>
            <a:br>
              <a:rPr lang="en-GB" sz="2800" b="1" u="sng" dirty="0">
                <a:latin typeface="Arial Narrow" panose="020B0606020202030204" pitchFamily="34" charset="0"/>
              </a:rPr>
            </a:br>
            <a:br>
              <a:rPr lang="en-GB" sz="2800" b="1" u="sng" dirty="0">
                <a:latin typeface="Arial Narrow" panose="020B0606020202030204" pitchFamily="34" charset="0"/>
              </a:rPr>
            </a:br>
            <a:r>
              <a:rPr lang="en-GB" sz="2800" b="1" dirty="0">
                <a:latin typeface="Gabriola" panose="04040605051002020D02" pitchFamily="82" charset="0"/>
              </a:rPr>
              <a:t>“From the lab bench to the bedside – a fantastic voyage of drug/device development”</a:t>
            </a:r>
            <a:br>
              <a:rPr lang="en-GB" sz="2800" b="1" dirty="0">
                <a:latin typeface="Gabriola" panose="04040605051002020D02" pitchFamily="82" charset="0"/>
              </a:rPr>
            </a:br>
            <a:br>
              <a:rPr lang="en-GB" sz="2800" b="1" u="sng" dirty="0">
                <a:latin typeface="Arial Narrow" panose="020B0606020202030204" pitchFamily="34" charset="0"/>
              </a:rPr>
            </a:br>
            <a:endParaRPr lang="en-GB" sz="2800" dirty="0"/>
          </a:p>
        </p:txBody>
      </p:sp>
      <p:sp>
        <p:nvSpPr>
          <p:cNvPr id="3" name="Subtitle 2">
            <a:extLst>
              <a:ext uri="{FF2B5EF4-FFF2-40B4-BE49-F238E27FC236}">
                <a16:creationId xmlns:a16="http://schemas.microsoft.com/office/drawing/2014/main" id="{690AC0D9-5C4B-4A56-84B2-A9B999370AAA}"/>
              </a:ext>
            </a:extLst>
          </p:cNvPr>
          <p:cNvSpPr>
            <a:spLocks noGrp="1"/>
          </p:cNvSpPr>
          <p:nvPr>
            <p:ph type="subTitle" idx="1"/>
          </p:nvPr>
        </p:nvSpPr>
        <p:spPr>
          <a:xfrm>
            <a:off x="1524000" y="3284291"/>
            <a:ext cx="9144000" cy="2629948"/>
          </a:xfrm>
        </p:spPr>
        <p:txBody>
          <a:bodyPr/>
          <a:lstStyle/>
          <a:p>
            <a:r>
              <a:rPr lang="fr-CH" dirty="0" err="1">
                <a:latin typeface="Arial Narrow" panose="020B0606020202030204" pitchFamily="34" charset="0"/>
              </a:rPr>
              <a:t>Swiss</a:t>
            </a:r>
            <a:r>
              <a:rPr lang="fr-CH" dirty="0">
                <a:latin typeface="Arial Narrow" panose="020B0606020202030204" pitchFamily="34" charset="0"/>
              </a:rPr>
              <a:t> </a:t>
            </a:r>
            <a:r>
              <a:rPr lang="fr-CH" dirty="0" err="1">
                <a:latin typeface="Arial Narrow" panose="020B0606020202030204" pitchFamily="34" charset="0"/>
              </a:rPr>
              <a:t>Federal</a:t>
            </a:r>
            <a:r>
              <a:rPr lang="fr-CH" dirty="0">
                <a:latin typeface="Arial Narrow" panose="020B0606020202030204" pitchFamily="34" charset="0"/>
              </a:rPr>
              <a:t> Institute of </a:t>
            </a:r>
            <a:r>
              <a:rPr lang="fr-CH" dirty="0" err="1">
                <a:latin typeface="Arial Narrow" panose="020B0606020202030204" pitchFamily="34" charset="0"/>
              </a:rPr>
              <a:t>Technology</a:t>
            </a:r>
            <a:r>
              <a:rPr lang="fr-CH" dirty="0">
                <a:latin typeface="Arial Narrow" panose="020B0606020202030204" pitchFamily="34" charset="0"/>
              </a:rPr>
              <a:t>, Lausanne (EPFL)</a:t>
            </a:r>
          </a:p>
          <a:p>
            <a:r>
              <a:rPr lang="fr-CH" dirty="0">
                <a:latin typeface="Arial Narrow" panose="020B0606020202030204" pitchFamily="34" charset="0"/>
              </a:rPr>
              <a:t>Module on Drug </a:t>
            </a:r>
            <a:r>
              <a:rPr lang="fr-CH" dirty="0" err="1">
                <a:latin typeface="Arial Narrow" panose="020B0606020202030204" pitchFamily="34" charset="0"/>
              </a:rPr>
              <a:t>Development</a:t>
            </a:r>
            <a:r>
              <a:rPr lang="fr-CH" dirty="0">
                <a:latin typeface="Arial Narrow" panose="020B0606020202030204" pitchFamily="34" charset="0"/>
              </a:rPr>
              <a:t> </a:t>
            </a:r>
          </a:p>
          <a:p>
            <a:r>
              <a:rPr lang="fr-CH" sz="1800" b="1" dirty="0">
                <a:latin typeface="Arial Narrow" panose="020B0606020202030204" pitchFamily="34" charset="0"/>
              </a:rPr>
              <a:t>August 22 to </a:t>
            </a:r>
            <a:r>
              <a:rPr lang="fr-CH" sz="1800" b="1" dirty="0" err="1">
                <a:latin typeface="Arial Narrow" panose="020B0606020202030204" pitchFamily="34" charset="0"/>
              </a:rPr>
              <a:t>September</a:t>
            </a:r>
            <a:r>
              <a:rPr lang="fr-CH" sz="1800" b="1" dirty="0">
                <a:latin typeface="Arial Narrow" panose="020B0606020202030204" pitchFamily="34" charset="0"/>
              </a:rPr>
              <a:t> 30, 2022</a:t>
            </a:r>
            <a:r>
              <a:rPr lang="fr-CH" dirty="0">
                <a:latin typeface="Arial Narrow" panose="020B0606020202030204" pitchFamily="34" charset="0"/>
              </a:rPr>
              <a:t>	</a:t>
            </a:r>
            <a:endParaRPr lang="en-GB" dirty="0">
              <a:latin typeface="Arial Narrow" panose="020B0606020202030204" pitchFamily="34" charset="0"/>
            </a:endParaRPr>
          </a:p>
        </p:txBody>
      </p:sp>
      <p:pic>
        <p:nvPicPr>
          <p:cNvPr id="6" name="Picture 5">
            <a:extLst>
              <a:ext uri="{FF2B5EF4-FFF2-40B4-BE49-F238E27FC236}">
                <a16:creationId xmlns:a16="http://schemas.microsoft.com/office/drawing/2014/main" id="{EBDEA2A9-9D4C-4824-B50B-ED8E2E6457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2397" y="5371285"/>
            <a:ext cx="2579073" cy="1117598"/>
          </a:xfrm>
          <a:prstGeom prst="rect">
            <a:avLst/>
          </a:prstGeom>
        </p:spPr>
      </p:pic>
      <p:sp>
        <p:nvSpPr>
          <p:cNvPr id="4" name="Date Placeholder 3">
            <a:extLst>
              <a:ext uri="{FF2B5EF4-FFF2-40B4-BE49-F238E27FC236}">
                <a16:creationId xmlns:a16="http://schemas.microsoft.com/office/drawing/2014/main" id="{3815CEF8-2D60-45B2-92C5-194E833C79AB}"/>
              </a:ext>
            </a:extLst>
          </p:cNvPr>
          <p:cNvSpPr>
            <a:spLocks noGrp="1"/>
          </p:cNvSpPr>
          <p:nvPr>
            <p:ph type="dt" sz="half" idx="10"/>
          </p:nvPr>
        </p:nvSpPr>
        <p:spPr/>
        <p:txBody>
          <a:bodyPr/>
          <a:lstStyle/>
          <a:p>
            <a:fld id="{70B48E4D-B332-44EB-BCDD-73AF94686571}" type="datetime1">
              <a:rPr lang="en-GB" smtClean="0"/>
              <a:t>06/05/2022</a:t>
            </a:fld>
            <a:endParaRPr lang="en-GB"/>
          </a:p>
        </p:txBody>
      </p:sp>
      <p:sp>
        <p:nvSpPr>
          <p:cNvPr id="7" name="Slide Number Placeholder 6">
            <a:extLst>
              <a:ext uri="{FF2B5EF4-FFF2-40B4-BE49-F238E27FC236}">
                <a16:creationId xmlns:a16="http://schemas.microsoft.com/office/drawing/2014/main" id="{DBABFE41-674D-4C1B-B7BE-9067920117E5}"/>
              </a:ext>
            </a:extLst>
          </p:cNvPr>
          <p:cNvSpPr>
            <a:spLocks noGrp="1"/>
          </p:cNvSpPr>
          <p:nvPr>
            <p:ph type="sldNum" sz="quarter" idx="12"/>
          </p:nvPr>
        </p:nvSpPr>
        <p:spPr/>
        <p:txBody>
          <a:bodyPr/>
          <a:lstStyle/>
          <a:p>
            <a:fld id="{71D4B56F-763B-4553-B87A-5C01CC0EFB2E}" type="slidenum">
              <a:rPr lang="en-GB" smtClean="0"/>
              <a:t>1</a:t>
            </a:fld>
            <a:endParaRPr lang="en-GB"/>
          </a:p>
        </p:txBody>
      </p:sp>
      <p:pic>
        <p:nvPicPr>
          <p:cNvPr id="8" name="Picture 7">
            <a:extLst>
              <a:ext uri="{FF2B5EF4-FFF2-40B4-BE49-F238E27FC236}">
                <a16:creationId xmlns:a16="http://schemas.microsoft.com/office/drawing/2014/main" id="{35CF55D4-11DA-4DCB-AD38-F3AAA2AB3BC3}"/>
              </a:ext>
            </a:extLst>
          </p:cNvPr>
          <p:cNvPicPr/>
          <p:nvPr/>
        </p:nvPicPr>
        <p:blipFill rotWithShape="1">
          <a:blip r:embed="rId3">
            <a:extLst>
              <a:ext uri="{28A0092B-C50C-407E-A947-70E740481C1C}">
                <a14:useLocalDpi xmlns:a14="http://schemas.microsoft.com/office/drawing/2010/main" val="0"/>
              </a:ext>
            </a:extLst>
          </a:blip>
          <a:srcRect b="14872"/>
          <a:stretch/>
        </p:blipFill>
        <p:spPr bwMode="auto">
          <a:xfrm>
            <a:off x="8061203" y="5189220"/>
            <a:ext cx="2438400" cy="11671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43484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Diseases occur when the normal body processes are altered or not functioning properly. </a:t>
            </a:r>
          </a:p>
          <a:p>
            <a:r>
              <a:rPr lang="en-GB" dirty="0"/>
              <a:t>When developing a medicine, it is important to understand in detail (at the level of the cells) what has gone wrong. This allows the abnormal process to be ‘targeted’.</a:t>
            </a:r>
          </a:p>
          <a:p>
            <a:r>
              <a:rPr lang="en-GB" dirty="0"/>
              <a:t>The ‘target’ may be:</a:t>
            </a:r>
          </a:p>
          <a:p>
            <a:pPr lvl="1"/>
            <a:r>
              <a:rPr lang="en-GB" dirty="0"/>
              <a:t>A molecule that has been produced in excess interfering with normal body function, </a:t>
            </a:r>
          </a:p>
          <a:p>
            <a:pPr lvl="1"/>
            <a:r>
              <a:rPr lang="en-GB" dirty="0"/>
              <a:t>A molecule not being produced in normal amounts, </a:t>
            </a:r>
            <a:r>
              <a:rPr lang="en-GB" b="1" dirty="0"/>
              <a:t>or</a:t>
            </a:r>
            <a:r>
              <a:rPr lang="en-GB" dirty="0"/>
              <a:t> </a:t>
            </a:r>
          </a:p>
          <a:p>
            <a:pPr lvl="1"/>
            <a:r>
              <a:rPr lang="en-GB" dirty="0"/>
              <a:t>A molecule that has an abnormal structure. </a:t>
            </a:r>
            <a:endParaRPr lang="de-CH" dirty="0"/>
          </a:p>
        </p:txBody>
      </p:sp>
      <p:sp>
        <p:nvSpPr>
          <p:cNvPr id="3" name="Title 2"/>
          <p:cNvSpPr>
            <a:spLocks noGrp="1"/>
          </p:cNvSpPr>
          <p:nvPr>
            <p:ph type="title"/>
          </p:nvPr>
        </p:nvSpPr>
        <p:spPr/>
        <p:txBody>
          <a:bodyPr/>
          <a:lstStyle/>
          <a:p>
            <a:r>
              <a:rPr lang="en-GB" dirty="0"/>
              <a:t>STEP 2: </a:t>
            </a:r>
            <a:r>
              <a:rPr lang="en-US" dirty="0"/>
              <a:t>Target Selection (1)</a:t>
            </a:r>
            <a:endParaRPr lang="en-GB" dirty="0"/>
          </a:p>
        </p:txBody>
      </p:sp>
      <p:sp>
        <p:nvSpPr>
          <p:cNvPr id="6" name="Slide Number Placeholder 5"/>
          <p:cNvSpPr>
            <a:spLocks noGrp="1"/>
          </p:cNvSpPr>
          <p:nvPr>
            <p:ph type="sldNum" sz="quarter" idx="12"/>
          </p:nvPr>
        </p:nvSpPr>
        <p:spPr/>
        <p:txBody>
          <a:bodyPr/>
          <a:lstStyle/>
          <a:p>
            <a:fld id="{61FCC69C-9B8E-4208-8737-B4C333BC0DAC}" type="slidenum">
              <a:rPr lang="en-IE" smtClean="0"/>
              <a:t>10</a:t>
            </a:fld>
            <a:endParaRPr lang="en-IE" dirty="0"/>
          </a:p>
        </p:txBody>
      </p:sp>
    </p:spTree>
    <p:extLst>
      <p:ext uri="{BB962C8B-B14F-4D97-AF65-F5344CB8AC3E}">
        <p14:creationId xmlns:p14="http://schemas.microsoft.com/office/powerpoint/2010/main" val="1322978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2: Target Selection (2)</a:t>
            </a:r>
          </a:p>
        </p:txBody>
      </p:sp>
      <p:sp>
        <p:nvSpPr>
          <p:cNvPr id="3" name="Rectangle 2"/>
          <p:cNvSpPr>
            <a:spLocks noChangeArrowheads="1"/>
          </p:cNvSpPr>
          <p:nvPr/>
        </p:nvSpPr>
        <p:spPr bwMode="auto">
          <a:xfrm>
            <a:off x="5181601" y="207884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4" name="Object 3"/>
          <p:cNvGraphicFramePr>
            <a:graphicFrameLocks noChangeAspect="1"/>
          </p:cNvGraphicFramePr>
          <p:nvPr/>
        </p:nvGraphicFramePr>
        <p:xfrm>
          <a:off x="6110934" y="1228028"/>
          <a:ext cx="4557066" cy="3426914"/>
        </p:xfrm>
        <a:graphic>
          <a:graphicData uri="http://schemas.openxmlformats.org/presentationml/2006/ole">
            <mc:AlternateContent xmlns:mc="http://schemas.openxmlformats.org/markup-compatibility/2006">
              <mc:Choice xmlns:v="urn:schemas-microsoft-com:vml" Requires="v">
                <p:oleObj spid="_x0000_s2450" name="Slide" r:id="rId4" imgW="2770492" imgH="2078744" progId="PowerPoint.Slide.12">
                  <p:embed/>
                </p:oleObj>
              </mc:Choice>
              <mc:Fallback>
                <p:oleObj name="Slide" r:id="rId4" imgW="2770492" imgH="2078744" progId="PowerPoint.Slide.12">
                  <p:embed/>
                  <p:pic>
                    <p:nvPicPr>
                      <p:cNvPr id="4" name="Object 3"/>
                      <p:cNvPicPr>
                        <a:picLocks noChangeAspect="1" noChangeArrowheads="1"/>
                      </p:cNvPicPr>
                      <p:nvPr/>
                    </p:nvPicPr>
                    <p:blipFill>
                      <a:blip r:embed="rId5"/>
                      <a:srcRect/>
                      <a:stretch>
                        <a:fillRect/>
                      </a:stretch>
                    </p:blipFill>
                    <p:spPr bwMode="auto">
                      <a:xfrm>
                        <a:off x="6110934" y="1228028"/>
                        <a:ext cx="4557066" cy="3426914"/>
                      </a:xfrm>
                      <a:prstGeom prst="rect">
                        <a:avLst/>
                      </a:prstGeom>
                      <a:noFill/>
                    </p:spPr>
                  </p:pic>
                </p:oleObj>
              </mc:Fallback>
            </mc:AlternateContent>
          </a:graphicData>
        </a:graphic>
      </p:graphicFrame>
      <p:sp>
        <p:nvSpPr>
          <p:cNvPr id="7" name="Rectangle 6"/>
          <p:cNvSpPr>
            <a:spLocks noChangeArrowheads="1"/>
          </p:cNvSpPr>
          <p:nvPr/>
        </p:nvSpPr>
        <p:spPr bwMode="auto">
          <a:xfrm>
            <a:off x="5181601" y="207884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8" name="Object 7"/>
          <p:cNvGraphicFramePr>
            <a:graphicFrameLocks noChangeAspect="1"/>
          </p:cNvGraphicFramePr>
          <p:nvPr/>
        </p:nvGraphicFramePr>
        <p:xfrm>
          <a:off x="1649032" y="1228028"/>
          <a:ext cx="4594324" cy="3426914"/>
        </p:xfrm>
        <a:graphic>
          <a:graphicData uri="http://schemas.openxmlformats.org/presentationml/2006/ole">
            <mc:AlternateContent xmlns:mc="http://schemas.openxmlformats.org/markup-compatibility/2006">
              <mc:Choice xmlns:v="urn:schemas-microsoft-com:vml" Requires="v">
                <p:oleObj spid="_x0000_s2451" name="Slide" r:id="rId6" imgW="2714084" imgH="2034720" progId="PowerPoint.Slide.12">
                  <p:embed/>
                </p:oleObj>
              </mc:Choice>
              <mc:Fallback>
                <p:oleObj name="Slide" r:id="rId6" imgW="2714084" imgH="2034720" progId="PowerPoint.Slide.12">
                  <p:embed/>
                  <p:pic>
                    <p:nvPicPr>
                      <p:cNvPr id="8"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9032" y="1228028"/>
                        <a:ext cx="4594324" cy="3426914"/>
                      </a:xfrm>
                      <a:prstGeom prst="rect">
                        <a:avLst/>
                      </a:prstGeom>
                      <a:noFill/>
                    </p:spPr>
                  </p:pic>
                </p:oleObj>
              </mc:Fallback>
            </mc:AlternateContent>
          </a:graphicData>
        </a:graphic>
      </p:graphicFrame>
      <p:sp>
        <p:nvSpPr>
          <p:cNvPr id="9" name="Content Placeholder 1"/>
          <p:cNvSpPr txBox="1">
            <a:spLocks/>
          </p:cNvSpPr>
          <p:nvPr/>
        </p:nvSpPr>
        <p:spPr>
          <a:xfrm>
            <a:off x="1850058" y="4810991"/>
            <a:ext cx="8463638" cy="157481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a:latin typeface="Arial" panose="020B0604020202020204" pitchFamily="34" charset="0"/>
                <a:cs typeface="Arial" panose="020B0604020202020204" pitchFamily="34" charset="0"/>
              </a:rPr>
              <a:t>The nucleus contains the genetic material and acts as the control centre for the cell.</a:t>
            </a:r>
          </a:p>
          <a:p>
            <a:r>
              <a:rPr lang="en-GB" sz="2000" dirty="0">
                <a:latin typeface="Arial" panose="020B0604020202020204" pitchFamily="34" charset="0"/>
                <a:cs typeface="Arial" panose="020B0604020202020204" pitchFamily="34" charset="0"/>
              </a:rPr>
              <a:t>Receptors allow chemical messengers (in this case, the Growth Factor) to communicate with the cell nucleus, stimulating cell activity.</a:t>
            </a:r>
          </a:p>
        </p:txBody>
      </p:sp>
      <p:sp>
        <p:nvSpPr>
          <p:cNvPr id="5" name="Slide Number Placeholder 4"/>
          <p:cNvSpPr>
            <a:spLocks noGrp="1"/>
          </p:cNvSpPr>
          <p:nvPr>
            <p:ph type="sldNum" sz="quarter" idx="12"/>
          </p:nvPr>
        </p:nvSpPr>
        <p:spPr/>
        <p:txBody>
          <a:bodyPr/>
          <a:lstStyle/>
          <a:p>
            <a:fld id="{61FCC69C-9B8E-4208-8737-B4C333BC0DAC}" type="slidenum">
              <a:rPr lang="en-IE" smtClean="0"/>
              <a:t>11</a:t>
            </a:fld>
            <a:endParaRPr lang="en-IE" dirty="0"/>
          </a:p>
        </p:txBody>
      </p:sp>
    </p:spTree>
    <p:extLst>
      <p:ext uri="{BB962C8B-B14F-4D97-AF65-F5344CB8AC3E}">
        <p14:creationId xmlns:p14="http://schemas.microsoft.com/office/powerpoint/2010/main" val="3784255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Example: Cancer</a:t>
            </a:r>
          </a:p>
          <a:p>
            <a:pPr lvl="1"/>
            <a:r>
              <a:rPr lang="en-GB" dirty="0"/>
              <a:t>A chemical messenger combines with the growth factor receptor on the cell surface, a message is generated inside the cell. </a:t>
            </a:r>
          </a:p>
          <a:p>
            <a:pPr lvl="1"/>
            <a:r>
              <a:rPr lang="en-GB" dirty="0"/>
              <a:t>If the signalling is uncontrolled, the cellular growth leads to cancer. </a:t>
            </a:r>
          </a:p>
          <a:p>
            <a:pPr lvl="1"/>
            <a:r>
              <a:rPr lang="en-GB" dirty="0"/>
              <a:t>Blocking the receptor in cancer cells will prevent transmission of the message and will prevent uncontrolled cell growth. </a:t>
            </a:r>
          </a:p>
          <a:p>
            <a:r>
              <a:rPr lang="en-GB" dirty="0"/>
              <a:t>If you can block the receptor in cancer cells, this will:</a:t>
            </a:r>
            <a:endParaRPr lang="de-CH" dirty="0"/>
          </a:p>
          <a:p>
            <a:pPr lvl="1"/>
            <a:r>
              <a:rPr lang="en-GB" dirty="0"/>
              <a:t>stop the message being sent, </a:t>
            </a:r>
            <a:r>
              <a:rPr lang="en-GB" b="1" dirty="0"/>
              <a:t>and</a:t>
            </a:r>
            <a:r>
              <a:rPr lang="en-GB" dirty="0"/>
              <a:t> </a:t>
            </a:r>
            <a:endParaRPr lang="de-CH" dirty="0"/>
          </a:p>
          <a:p>
            <a:pPr lvl="1"/>
            <a:r>
              <a:rPr lang="en-GB" dirty="0"/>
              <a:t>prevent uncontrolled cell growth</a:t>
            </a:r>
            <a:endParaRPr lang="de-CH" dirty="0"/>
          </a:p>
        </p:txBody>
      </p:sp>
      <p:sp>
        <p:nvSpPr>
          <p:cNvPr id="3" name="Title 2"/>
          <p:cNvSpPr>
            <a:spLocks noGrp="1"/>
          </p:cNvSpPr>
          <p:nvPr>
            <p:ph type="title"/>
          </p:nvPr>
        </p:nvSpPr>
        <p:spPr/>
        <p:txBody>
          <a:bodyPr/>
          <a:lstStyle/>
          <a:p>
            <a:r>
              <a:rPr lang="en-GB" dirty="0"/>
              <a:t>STEP 2: </a:t>
            </a:r>
            <a:r>
              <a:rPr lang="en-US" dirty="0"/>
              <a:t>Target Selection (3)</a:t>
            </a:r>
            <a:endParaRPr lang="en-GB" dirty="0"/>
          </a:p>
        </p:txBody>
      </p:sp>
      <p:sp>
        <p:nvSpPr>
          <p:cNvPr id="6" name="Slide Number Placeholder 5"/>
          <p:cNvSpPr>
            <a:spLocks noGrp="1"/>
          </p:cNvSpPr>
          <p:nvPr>
            <p:ph type="sldNum" sz="quarter" idx="12"/>
          </p:nvPr>
        </p:nvSpPr>
        <p:spPr/>
        <p:txBody>
          <a:bodyPr/>
          <a:lstStyle/>
          <a:p>
            <a:fld id="{61FCC69C-9B8E-4208-8737-B4C333BC0DAC}" type="slidenum">
              <a:rPr lang="en-IE" smtClean="0"/>
              <a:t>12</a:t>
            </a:fld>
            <a:endParaRPr lang="en-IE" dirty="0"/>
          </a:p>
        </p:txBody>
      </p:sp>
    </p:spTree>
    <p:extLst>
      <p:ext uri="{BB962C8B-B14F-4D97-AF65-F5344CB8AC3E}">
        <p14:creationId xmlns:p14="http://schemas.microsoft.com/office/powerpoint/2010/main" val="3312276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1FCC69C-9B8E-4208-8737-B4C333BC0DAC}" type="slidenum">
              <a:rPr lang="en-IE" smtClean="0"/>
              <a:t>13</a:t>
            </a:fld>
            <a:endParaRPr lang="en-IE" dirty="0"/>
          </a:p>
        </p:txBody>
      </p:sp>
      <p:sp>
        <p:nvSpPr>
          <p:cNvPr id="4" name="Title 3"/>
          <p:cNvSpPr>
            <a:spLocks noGrp="1"/>
          </p:cNvSpPr>
          <p:nvPr>
            <p:ph type="title"/>
          </p:nvPr>
        </p:nvSpPr>
        <p:spPr/>
        <p:txBody>
          <a:bodyPr/>
          <a:lstStyle/>
          <a:p>
            <a:r>
              <a:rPr lang="en-US" dirty="0"/>
              <a:t>STEP 2: Target Selection (4)</a:t>
            </a:r>
            <a:endParaRPr lang="de-CH" dirty="0"/>
          </a:p>
        </p:txBody>
      </p:sp>
      <p:sp>
        <p:nvSpPr>
          <p:cNvPr id="5" name="Content Placeholder 1"/>
          <p:cNvSpPr txBox="1">
            <a:spLocks noGrp="1"/>
          </p:cNvSpPr>
          <p:nvPr>
            <p:ph idx="1"/>
          </p:nvPr>
        </p:nvSpPr>
        <p:spPr>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400" dirty="0">
                <a:latin typeface="Arial" panose="020B0604020202020204" pitchFamily="34" charset="0"/>
                <a:cs typeface="Arial" panose="020B0604020202020204" pitchFamily="34" charset="0"/>
              </a:rPr>
              <a:t>Scientists often cannot tell precisely which abnormality or target is responsible for the disease; therefore, attempts to correct targets may not treat the disease. </a:t>
            </a:r>
          </a:p>
          <a:p>
            <a:r>
              <a:rPr lang="en-GB" sz="2400" dirty="0">
                <a:latin typeface="Arial" panose="020B0604020202020204" pitchFamily="34" charset="0"/>
                <a:cs typeface="Arial" panose="020B0604020202020204" pitchFamily="34" charset="0"/>
              </a:rPr>
              <a:t>If this is the case, the development project might be pursuing the wrong target, and ultimately it will fail. </a:t>
            </a:r>
          </a:p>
          <a:p>
            <a:r>
              <a:rPr lang="en-GB" sz="2400" dirty="0">
                <a:latin typeface="Arial" panose="020B0604020202020204" pitchFamily="34" charset="0"/>
                <a:cs typeface="Arial" panose="020B0604020202020204" pitchFamily="34" charset="0"/>
              </a:rPr>
              <a:t>Selecting the best target to work on in a project is crucial for success.</a:t>
            </a:r>
          </a:p>
        </p:txBody>
      </p:sp>
    </p:spTree>
    <p:extLst>
      <p:ext uri="{BB962C8B-B14F-4D97-AF65-F5344CB8AC3E}">
        <p14:creationId xmlns:p14="http://schemas.microsoft.com/office/powerpoint/2010/main" val="2219542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This step involves finding a molecule that will interact with the target. These are called ‘leads’. </a:t>
            </a:r>
          </a:p>
          <a:p>
            <a:pPr lvl="1"/>
            <a:r>
              <a:rPr lang="en-GB" dirty="0"/>
              <a:t>Leads can be molecules that are naturally occurring or chemically manufactured.</a:t>
            </a:r>
          </a:p>
          <a:p>
            <a:pPr lvl="1"/>
            <a:r>
              <a:rPr lang="en-GB" dirty="0"/>
              <a:t>Leads can also be large molecules or proteins. These are called ‘biologics’.</a:t>
            </a:r>
          </a:p>
          <a:p>
            <a:r>
              <a:rPr lang="en-GB" dirty="0"/>
              <a:t>Testing for leads is called a ‘screening process’. </a:t>
            </a:r>
          </a:p>
          <a:p>
            <a:pPr lvl="1"/>
            <a:r>
              <a:rPr lang="en-GB" dirty="0"/>
              <a:t>Robotic technology called ‘High throughput screening’ allows millions of molecules to be tested quickly.</a:t>
            </a:r>
          </a:p>
          <a:p>
            <a:r>
              <a:rPr lang="en-GB" dirty="0"/>
              <a:t>Once the leads have been generated or found, the process can move to the next step.</a:t>
            </a:r>
          </a:p>
        </p:txBody>
      </p:sp>
      <p:sp>
        <p:nvSpPr>
          <p:cNvPr id="3" name="Title 2"/>
          <p:cNvSpPr>
            <a:spLocks noGrp="1"/>
          </p:cNvSpPr>
          <p:nvPr>
            <p:ph type="title"/>
          </p:nvPr>
        </p:nvSpPr>
        <p:spPr/>
        <p:txBody>
          <a:bodyPr/>
          <a:lstStyle/>
          <a:p>
            <a:r>
              <a:rPr lang="en-GB" dirty="0"/>
              <a:t>STEP 3: </a:t>
            </a:r>
            <a:r>
              <a:rPr lang="en-US" dirty="0"/>
              <a:t>Lead Generation</a:t>
            </a:r>
            <a:endParaRPr lang="en-GB" dirty="0"/>
          </a:p>
        </p:txBody>
      </p:sp>
      <p:sp>
        <p:nvSpPr>
          <p:cNvPr id="6" name="Slide Number Placeholder 5"/>
          <p:cNvSpPr>
            <a:spLocks noGrp="1"/>
          </p:cNvSpPr>
          <p:nvPr>
            <p:ph type="sldNum" sz="quarter" idx="12"/>
          </p:nvPr>
        </p:nvSpPr>
        <p:spPr/>
        <p:txBody>
          <a:bodyPr/>
          <a:lstStyle/>
          <a:p>
            <a:fld id="{61FCC69C-9B8E-4208-8737-B4C333BC0DAC}" type="slidenum">
              <a:rPr lang="en-IE" smtClean="0"/>
              <a:t>14</a:t>
            </a:fld>
            <a:endParaRPr lang="en-IE" dirty="0"/>
          </a:p>
        </p:txBody>
      </p:sp>
    </p:spTree>
    <p:extLst>
      <p:ext uri="{BB962C8B-B14F-4D97-AF65-F5344CB8AC3E}">
        <p14:creationId xmlns:p14="http://schemas.microsoft.com/office/powerpoint/2010/main" val="3885277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112" t="4031" r="1718" b="5099"/>
          <a:stretch/>
        </p:blipFill>
        <p:spPr>
          <a:xfrm>
            <a:off x="2258252" y="3697396"/>
            <a:ext cx="7414632" cy="2363534"/>
          </a:xfrm>
          <a:prstGeom prst="rect">
            <a:avLst/>
          </a:prstGeom>
        </p:spPr>
      </p:pic>
      <p:sp>
        <p:nvSpPr>
          <p:cNvPr id="2" name="Content Placeholder 1"/>
          <p:cNvSpPr>
            <a:spLocks noGrp="1"/>
          </p:cNvSpPr>
          <p:nvPr>
            <p:ph idx="1"/>
          </p:nvPr>
        </p:nvSpPr>
        <p:spPr>
          <a:xfrm>
            <a:off x="1960652" y="1602771"/>
            <a:ext cx="8229600" cy="2615939"/>
          </a:xfrm>
        </p:spPr>
        <p:txBody>
          <a:bodyPr/>
          <a:lstStyle/>
          <a:p>
            <a:r>
              <a:rPr lang="en-GB" dirty="0"/>
              <a:t>A selected lead may have only a weak effect on the target. Chemists must then alter the selected lead molecule in order to increase its effect on the target.</a:t>
            </a:r>
          </a:p>
          <a:p>
            <a:pPr lvl="1"/>
            <a:r>
              <a:rPr lang="en-GB" dirty="0"/>
              <a:t>Elements are added or removed from the original lead in order to increase its effect, resulting in a range of slightly different molecules. </a:t>
            </a:r>
          </a:p>
        </p:txBody>
      </p:sp>
      <p:sp>
        <p:nvSpPr>
          <p:cNvPr id="3" name="Title 2"/>
          <p:cNvSpPr>
            <a:spLocks noGrp="1"/>
          </p:cNvSpPr>
          <p:nvPr>
            <p:ph type="title"/>
          </p:nvPr>
        </p:nvSpPr>
        <p:spPr/>
        <p:txBody>
          <a:bodyPr/>
          <a:lstStyle/>
          <a:p>
            <a:r>
              <a:rPr lang="en-GB" dirty="0"/>
              <a:t>STEP 4: </a:t>
            </a:r>
            <a:r>
              <a:rPr lang="en-US" dirty="0"/>
              <a:t>Lead </a:t>
            </a:r>
            <a:r>
              <a:rPr lang="en-US" dirty="0" err="1"/>
              <a:t>Optimisation</a:t>
            </a:r>
            <a:r>
              <a:rPr lang="en-US" dirty="0"/>
              <a:t> (1)</a:t>
            </a:r>
            <a:endParaRPr lang="en-GB" dirty="0"/>
          </a:p>
        </p:txBody>
      </p:sp>
      <p:sp>
        <p:nvSpPr>
          <p:cNvPr id="6" name="Slide Number Placeholder 5"/>
          <p:cNvSpPr>
            <a:spLocks noGrp="1"/>
          </p:cNvSpPr>
          <p:nvPr>
            <p:ph type="sldNum" sz="quarter" idx="12"/>
          </p:nvPr>
        </p:nvSpPr>
        <p:spPr/>
        <p:txBody>
          <a:bodyPr/>
          <a:lstStyle/>
          <a:p>
            <a:fld id="{61FCC69C-9B8E-4208-8737-B4C333BC0DAC}" type="slidenum">
              <a:rPr lang="en-IE" smtClean="0"/>
              <a:t>15</a:t>
            </a:fld>
            <a:endParaRPr lang="en-IE" dirty="0"/>
          </a:p>
        </p:txBody>
      </p:sp>
      <p:sp>
        <p:nvSpPr>
          <p:cNvPr id="7" name="Rectangle 6"/>
          <p:cNvSpPr/>
          <p:nvPr/>
        </p:nvSpPr>
        <p:spPr>
          <a:xfrm>
            <a:off x="2258253" y="6042003"/>
            <a:ext cx="7526521" cy="369332"/>
          </a:xfrm>
          <a:prstGeom prst="rect">
            <a:avLst/>
          </a:prstGeom>
        </p:spPr>
        <p:txBody>
          <a:bodyPr wrap="square">
            <a:spAutoFit/>
          </a:bodyPr>
          <a:lstStyle/>
          <a:p>
            <a:r>
              <a:rPr lang="en-GB" b="1" dirty="0">
                <a:latin typeface="Arial" panose="020B0604020202020204" pitchFamily="34" charset="0"/>
                <a:cs typeface="Arial" panose="020B0604020202020204" pitchFamily="34" charset="0"/>
              </a:rPr>
              <a:t>Optimisation of indomethacin to a potent CRTH2 antagonist. </a:t>
            </a:r>
            <a:endParaRPr lang="de-CH"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1389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These modified molecules are then tested to determine which structure has the best efficacy and is better tolerated by the body (safety).</a:t>
            </a:r>
          </a:p>
          <a:p>
            <a:r>
              <a:rPr lang="en-GB" dirty="0"/>
              <a:t>The molecules with better efficacy and safety can then proceed for further testing as a ‘candidate medicine’.</a:t>
            </a:r>
          </a:p>
          <a:p>
            <a:r>
              <a:rPr lang="en-GB" dirty="0"/>
              <a:t>At around this stage, the scientific and technical information about the candidate compound, such as its molecular structure and effects, is usually registered, or patented, to protect it as intellectual property.</a:t>
            </a:r>
            <a:endParaRPr lang="de-CH" dirty="0"/>
          </a:p>
          <a:p>
            <a:pPr marL="0" indent="0">
              <a:buNone/>
            </a:pPr>
            <a:endParaRPr lang="en-GB" dirty="0"/>
          </a:p>
          <a:p>
            <a:endParaRPr lang="de-CH" dirty="0"/>
          </a:p>
        </p:txBody>
      </p:sp>
      <p:sp>
        <p:nvSpPr>
          <p:cNvPr id="3" name="Slide Number Placeholder 2"/>
          <p:cNvSpPr>
            <a:spLocks noGrp="1"/>
          </p:cNvSpPr>
          <p:nvPr>
            <p:ph type="sldNum" sz="quarter" idx="12"/>
          </p:nvPr>
        </p:nvSpPr>
        <p:spPr/>
        <p:txBody>
          <a:bodyPr/>
          <a:lstStyle/>
          <a:p>
            <a:fld id="{61FCC69C-9B8E-4208-8737-B4C333BC0DAC}" type="slidenum">
              <a:rPr lang="en-IE" smtClean="0"/>
              <a:t>16</a:t>
            </a:fld>
            <a:endParaRPr lang="en-IE" dirty="0"/>
          </a:p>
        </p:txBody>
      </p:sp>
      <p:sp>
        <p:nvSpPr>
          <p:cNvPr id="4" name="Title 3"/>
          <p:cNvSpPr>
            <a:spLocks noGrp="1"/>
          </p:cNvSpPr>
          <p:nvPr>
            <p:ph type="title"/>
          </p:nvPr>
        </p:nvSpPr>
        <p:spPr/>
        <p:txBody>
          <a:bodyPr/>
          <a:lstStyle/>
          <a:p>
            <a:r>
              <a:rPr lang="en-US" dirty="0"/>
              <a:t>STEP 4: Lead </a:t>
            </a:r>
            <a:r>
              <a:rPr lang="en-GB" dirty="0"/>
              <a:t>Optimisation</a:t>
            </a:r>
            <a:r>
              <a:rPr lang="en-US" dirty="0"/>
              <a:t> (2)</a:t>
            </a:r>
            <a:endParaRPr lang="de-CH" dirty="0"/>
          </a:p>
        </p:txBody>
      </p:sp>
    </p:spTree>
    <p:extLst>
      <p:ext uri="{BB962C8B-B14F-4D97-AF65-F5344CB8AC3E}">
        <p14:creationId xmlns:p14="http://schemas.microsoft.com/office/powerpoint/2010/main" val="2534721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The next stage in the development process involves safety testing in animals, which is governed by specific rules and regulations of Good Laboratory Practice (GLP).</a:t>
            </a:r>
          </a:p>
          <a:p>
            <a:r>
              <a:rPr lang="en-GB" dirty="0"/>
              <a:t>These regulations state which studies must be done and which type of animals must be used to obtain reasonable information.</a:t>
            </a:r>
          </a:p>
        </p:txBody>
      </p:sp>
      <p:sp>
        <p:nvSpPr>
          <p:cNvPr id="3" name="Title 2"/>
          <p:cNvSpPr>
            <a:spLocks noGrp="1"/>
          </p:cNvSpPr>
          <p:nvPr>
            <p:ph type="title"/>
          </p:nvPr>
        </p:nvSpPr>
        <p:spPr>
          <a:xfrm>
            <a:off x="1966686" y="462336"/>
            <a:ext cx="6722612" cy="945224"/>
          </a:xfrm>
        </p:spPr>
        <p:txBody>
          <a:bodyPr>
            <a:normAutofit fontScale="90000"/>
          </a:bodyPr>
          <a:lstStyle/>
          <a:p>
            <a:r>
              <a:rPr lang="en-GB" dirty="0"/>
              <a:t>STEP 5: </a:t>
            </a:r>
            <a:r>
              <a:rPr lang="en-US" dirty="0"/>
              <a:t>Non-clinical Safety Testing (1)</a:t>
            </a:r>
            <a:endParaRPr lang="en-GB" dirty="0"/>
          </a:p>
        </p:txBody>
      </p:sp>
      <p:sp>
        <p:nvSpPr>
          <p:cNvPr id="6" name="Slide Number Placeholder 5"/>
          <p:cNvSpPr>
            <a:spLocks noGrp="1"/>
          </p:cNvSpPr>
          <p:nvPr>
            <p:ph type="sldNum" sz="quarter" idx="12"/>
          </p:nvPr>
        </p:nvSpPr>
        <p:spPr/>
        <p:txBody>
          <a:bodyPr/>
          <a:lstStyle/>
          <a:p>
            <a:fld id="{61FCC69C-9B8E-4208-8737-B4C333BC0DAC}" type="slidenum">
              <a:rPr lang="en-IE" smtClean="0"/>
              <a:t>17</a:t>
            </a:fld>
            <a:endParaRPr lang="en-IE" dirty="0"/>
          </a:p>
        </p:txBody>
      </p:sp>
    </p:spTree>
    <p:extLst>
      <p:ext uri="{BB962C8B-B14F-4D97-AF65-F5344CB8AC3E}">
        <p14:creationId xmlns:p14="http://schemas.microsoft.com/office/powerpoint/2010/main" val="3876873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GLP and Non-clinical regulations require information to be gathered about the effects of the medicine</a:t>
            </a:r>
            <a:r>
              <a:rPr lang="de-CH" dirty="0"/>
              <a:t>:</a:t>
            </a:r>
          </a:p>
          <a:p>
            <a:pPr lvl="1"/>
            <a:r>
              <a:rPr lang="en-US" dirty="0"/>
              <a:t>In the animal overall</a:t>
            </a:r>
          </a:p>
          <a:p>
            <a:pPr lvl="1"/>
            <a:r>
              <a:rPr lang="en-US" dirty="0"/>
              <a:t>In all the animal’s tissues and organs (systemic toxicology studies)</a:t>
            </a:r>
          </a:p>
          <a:p>
            <a:pPr lvl="1"/>
            <a:r>
              <a:rPr lang="en-US" dirty="0"/>
              <a:t>On the ability of the animals to reproduce and develop normally (reproductive toxicology studies)</a:t>
            </a:r>
          </a:p>
          <a:p>
            <a:pPr lvl="1"/>
            <a:r>
              <a:rPr lang="en-US" dirty="0"/>
              <a:t>On the skin or eyes (local toxicology studies)</a:t>
            </a:r>
          </a:p>
          <a:p>
            <a:pPr lvl="1"/>
            <a:r>
              <a:rPr lang="en-US" dirty="0"/>
              <a:t>On the chromosomes and genes (</a:t>
            </a:r>
            <a:r>
              <a:rPr lang="en-US" dirty="0" err="1"/>
              <a:t>genotoxicity</a:t>
            </a:r>
            <a:r>
              <a:rPr lang="en-US" dirty="0"/>
              <a:t> studies)</a:t>
            </a:r>
          </a:p>
          <a:p>
            <a:pPr lvl="1"/>
            <a:r>
              <a:rPr lang="en-US" dirty="0"/>
              <a:t>Any effects on cancer generation (carcinogenicity studies)</a:t>
            </a:r>
          </a:p>
        </p:txBody>
      </p:sp>
      <p:sp>
        <p:nvSpPr>
          <p:cNvPr id="3" name="Slide Number Placeholder 2"/>
          <p:cNvSpPr>
            <a:spLocks noGrp="1"/>
          </p:cNvSpPr>
          <p:nvPr>
            <p:ph type="sldNum" sz="quarter" idx="12"/>
          </p:nvPr>
        </p:nvSpPr>
        <p:spPr/>
        <p:txBody>
          <a:bodyPr/>
          <a:lstStyle/>
          <a:p>
            <a:fld id="{61FCC69C-9B8E-4208-8737-B4C333BC0DAC}" type="slidenum">
              <a:rPr lang="en-IE" smtClean="0"/>
              <a:t>18</a:t>
            </a:fld>
            <a:endParaRPr lang="en-IE" dirty="0"/>
          </a:p>
        </p:txBody>
      </p:sp>
      <p:sp>
        <p:nvSpPr>
          <p:cNvPr id="6" name="Title 2"/>
          <p:cNvSpPr>
            <a:spLocks noGrp="1"/>
          </p:cNvSpPr>
          <p:nvPr>
            <p:ph type="title"/>
          </p:nvPr>
        </p:nvSpPr>
        <p:spPr>
          <a:xfrm>
            <a:off x="1966687" y="462336"/>
            <a:ext cx="6727041" cy="945224"/>
          </a:xfrm>
        </p:spPr>
        <p:txBody>
          <a:bodyPr>
            <a:normAutofit fontScale="90000"/>
          </a:bodyPr>
          <a:lstStyle/>
          <a:p>
            <a:r>
              <a:rPr lang="en-GB" dirty="0"/>
              <a:t>STEP 5: </a:t>
            </a:r>
            <a:r>
              <a:rPr lang="en-US" dirty="0"/>
              <a:t>Non-clinical Safety Testing (2)</a:t>
            </a:r>
            <a:endParaRPr lang="en-GB" dirty="0"/>
          </a:p>
        </p:txBody>
      </p:sp>
    </p:spTree>
    <p:extLst>
      <p:ext uri="{BB962C8B-B14F-4D97-AF65-F5344CB8AC3E}">
        <p14:creationId xmlns:p14="http://schemas.microsoft.com/office/powerpoint/2010/main" val="691956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5058" t="7647" r="5365" b="7035"/>
          <a:stretch/>
        </p:blipFill>
        <p:spPr>
          <a:xfrm>
            <a:off x="2708565" y="1473715"/>
            <a:ext cx="6961908" cy="4949662"/>
          </a:xfrm>
          <a:prstGeom prst="rect">
            <a:avLst/>
          </a:prstGeom>
        </p:spPr>
      </p:pic>
      <p:sp>
        <p:nvSpPr>
          <p:cNvPr id="3" name="Slide Number Placeholder 2"/>
          <p:cNvSpPr>
            <a:spLocks noGrp="1"/>
          </p:cNvSpPr>
          <p:nvPr>
            <p:ph type="sldNum" sz="quarter" idx="12"/>
          </p:nvPr>
        </p:nvSpPr>
        <p:spPr/>
        <p:txBody>
          <a:bodyPr/>
          <a:lstStyle/>
          <a:p>
            <a:fld id="{61FCC69C-9B8E-4208-8737-B4C333BC0DAC}" type="slidenum">
              <a:rPr lang="en-IE" smtClean="0"/>
              <a:t>19</a:t>
            </a:fld>
            <a:endParaRPr lang="en-IE" dirty="0"/>
          </a:p>
        </p:txBody>
      </p:sp>
      <p:sp>
        <p:nvSpPr>
          <p:cNvPr id="4" name="Title 3"/>
          <p:cNvSpPr>
            <a:spLocks noGrp="1"/>
          </p:cNvSpPr>
          <p:nvPr>
            <p:ph type="title"/>
          </p:nvPr>
        </p:nvSpPr>
        <p:spPr>
          <a:xfrm>
            <a:off x="1966687" y="462336"/>
            <a:ext cx="6924469" cy="945224"/>
          </a:xfrm>
        </p:spPr>
        <p:txBody>
          <a:bodyPr>
            <a:normAutofit fontScale="90000"/>
          </a:bodyPr>
          <a:lstStyle/>
          <a:p>
            <a:r>
              <a:rPr lang="en-US" dirty="0"/>
              <a:t>STEP 5: Non-clinical Safety Testing (3)</a:t>
            </a:r>
            <a:endParaRPr lang="de-CH" dirty="0"/>
          </a:p>
        </p:txBody>
      </p:sp>
    </p:spTree>
    <p:extLst>
      <p:ext uri="{BB962C8B-B14F-4D97-AF65-F5344CB8AC3E}">
        <p14:creationId xmlns:p14="http://schemas.microsoft.com/office/powerpoint/2010/main" val="1703668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endParaRPr lang="en-GB" sz="2800" dirty="0"/>
          </a:p>
        </p:txBody>
      </p:sp>
      <p:sp>
        <p:nvSpPr>
          <p:cNvPr id="3" name="Content Placeholder 2">
            <a:extLst>
              <a:ext uri="{FF2B5EF4-FFF2-40B4-BE49-F238E27FC236}">
                <a16:creationId xmlns:a16="http://schemas.microsoft.com/office/drawing/2014/main" id="{41B25978-8696-495D-914E-3CDB22BBD1C5}"/>
              </a:ext>
            </a:extLst>
          </p:cNvPr>
          <p:cNvSpPr>
            <a:spLocks noGrp="1"/>
          </p:cNvSpPr>
          <p:nvPr>
            <p:ph idx="1"/>
          </p:nvPr>
        </p:nvSpPr>
        <p:spPr/>
        <p:txBody>
          <a:bodyPr/>
          <a:lstStyle/>
          <a:p>
            <a:pPr algn="ctr"/>
            <a:endParaRPr lang="fr-CH" sz="1800" dirty="0">
              <a:latin typeface="Arial Narrow" panose="020B0606020202030204" pitchFamily="34" charset="0"/>
            </a:endParaRPr>
          </a:p>
          <a:p>
            <a:pPr marL="0" indent="0">
              <a:buNone/>
            </a:pPr>
            <a:endParaRPr lang="fr-CH" sz="1800" dirty="0">
              <a:latin typeface="Arial Narrow" panose="020B0606020202030204" pitchFamily="34" charset="0"/>
            </a:endParaRPr>
          </a:p>
          <a:p>
            <a:pPr>
              <a:buFont typeface="Wingdings" panose="05000000000000000000" pitchFamily="2" charset="2"/>
              <a:buChar char="v"/>
            </a:pPr>
            <a:r>
              <a:rPr lang="en-GB" b="1" dirty="0">
                <a:latin typeface="Arial Narrow" panose="020B0606020202030204" pitchFamily="34" charset="0"/>
              </a:rPr>
              <a:t> PART ONE: TEN STEP OVERVIEW.</a:t>
            </a:r>
          </a:p>
          <a:p>
            <a:pPr>
              <a:buFont typeface="Wingdings" panose="05000000000000000000" pitchFamily="2" charset="2"/>
              <a:buChar char="v"/>
            </a:pPr>
            <a:r>
              <a:rPr lang="en-GB" b="1" dirty="0">
                <a:latin typeface="Arial Narrow" panose="020B0606020202030204" pitchFamily="34" charset="0"/>
              </a:rPr>
              <a:t> </a:t>
            </a:r>
            <a:r>
              <a:rPr lang="fr-CH" b="1" dirty="0">
                <a:latin typeface="Arial Narrow" panose="020B0606020202030204" pitchFamily="34" charset="0"/>
              </a:rPr>
              <a:t>PART TWO: COMPLIANCE AND REGULATIONS.</a:t>
            </a:r>
          </a:p>
          <a:p>
            <a:pPr>
              <a:buFont typeface="Wingdings" panose="05000000000000000000" pitchFamily="2" charset="2"/>
              <a:buChar char="v"/>
            </a:pPr>
            <a:r>
              <a:rPr lang="fr-CH" b="1" dirty="0">
                <a:latin typeface="Arial Narrow" panose="020B0606020202030204" pitchFamily="34" charset="0"/>
              </a:rPr>
              <a:t> COMPARISON EMA AND FDA.</a:t>
            </a:r>
          </a:p>
          <a:p>
            <a:pPr marL="0" indent="0">
              <a:buNone/>
            </a:pPr>
            <a:endParaRPr lang="en-GB" dirty="0"/>
          </a:p>
        </p:txBody>
      </p:sp>
    </p:spTree>
    <p:extLst>
      <p:ext uri="{BB962C8B-B14F-4D97-AF65-F5344CB8AC3E}">
        <p14:creationId xmlns:p14="http://schemas.microsoft.com/office/powerpoint/2010/main" val="2164592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These studies not only show the safety profile in animals, but also provide important information about:</a:t>
            </a:r>
            <a:endParaRPr lang="de-CH" dirty="0"/>
          </a:p>
          <a:p>
            <a:pPr lvl="1"/>
            <a:r>
              <a:rPr lang="en-GB" dirty="0"/>
              <a:t>how the substance enters the body (</a:t>
            </a:r>
            <a:r>
              <a:rPr lang="en-GB" b="1" dirty="0"/>
              <a:t>A</a:t>
            </a:r>
            <a:r>
              <a:rPr lang="en-GB" dirty="0"/>
              <a:t>bsorption) </a:t>
            </a:r>
            <a:endParaRPr lang="de-CH" dirty="0"/>
          </a:p>
          <a:p>
            <a:pPr lvl="1"/>
            <a:r>
              <a:rPr lang="en-GB" dirty="0"/>
              <a:t>distribution around the body (</a:t>
            </a:r>
            <a:r>
              <a:rPr lang="en-GB" b="1" dirty="0"/>
              <a:t>D</a:t>
            </a:r>
            <a:r>
              <a:rPr lang="en-GB" dirty="0"/>
              <a:t>istribution) </a:t>
            </a:r>
            <a:endParaRPr lang="de-CH" dirty="0"/>
          </a:p>
          <a:p>
            <a:pPr lvl="1"/>
            <a:r>
              <a:rPr lang="en-GB" dirty="0"/>
              <a:t>breakdown of the substance by the body (</a:t>
            </a:r>
            <a:r>
              <a:rPr lang="en-GB" b="1" dirty="0"/>
              <a:t>M</a:t>
            </a:r>
            <a:r>
              <a:rPr lang="en-GB" dirty="0"/>
              <a:t>etabolism)</a:t>
            </a:r>
            <a:endParaRPr lang="de-CH" dirty="0"/>
          </a:p>
          <a:p>
            <a:pPr lvl="1"/>
            <a:r>
              <a:rPr lang="en-GB" dirty="0"/>
              <a:t>how the substance leaves the body (</a:t>
            </a:r>
            <a:r>
              <a:rPr lang="en-GB" b="1" dirty="0"/>
              <a:t>E</a:t>
            </a:r>
            <a:r>
              <a:rPr lang="en-GB" dirty="0"/>
              <a:t>xcretion). </a:t>
            </a:r>
          </a:p>
          <a:p>
            <a:r>
              <a:rPr lang="en-GB" dirty="0"/>
              <a:t>This is sometimes abbreviated to ‘ADME’. </a:t>
            </a:r>
            <a:endParaRPr lang="de-CH" dirty="0"/>
          </a:p>
          <a:p>
            <a:r>
              <a:rPr lang="en-GB" dirty="0"/>
              <a:t>All of this information is used to decide if the candidate compound can proceed into the first human (clinical) study and if so, what doses to use.</a:t>
            </a:r>
            <a:endParaRPr lang="de-CH" dirty="0"/>
          </a:p>
        </p:txBody>
      </p:sp>
      <p:sp>
        <p:nvSpPr>
          <p:cNvPr id="3" name="Title 2"/>
          <p:cNvSpPr>
            <a:spLocks noGrp="1"/>
          </p:cNvSpPr>
          <p:nvPr>
            <p:ph type="title"/>
          </p:nvPr>
        </p:nvSpPr>
        <p:spPr>
          <a:xfrm>
            <a:off x="1966686" y="462336"/>
            <a:ext cx="6707622" cy="945224"/>
          </a:xfrm>
        </p:spPr>
        <p:txBody>
          <a:bodyPr>
            <a:normAutofit fontScale="90000"/>
          </a:bodyPr>
          <a:lstStyle/>
          <a:p>
            <a:r>
              <a:rPr lang="en-GB" dirty="0"/>
              <a:t>STEP 5: </a:t>
            </a:r>
            <a:r>
              <a:rPr lang="en-US" dirty="0"/>
              <a:t>Non-clinical Safety Testing (4)</a:t>
            </a:r>
            <a:endParaRPr lang="en-GB" dirty="0"/>
          </a:p>
        </p:txBody>
      </p:sp>
      <p:sp>
        <p:nvSpPr>
          <p:cNvPr id="6" name="Slide Number Placeholder 5"/>
          <p:cNvSpPr>
            <a:spLocks noGrp="1"/>
          </p:cNvSpPr>
          <p:nvPr>
            <p:ph type="sldNum" sz="quarter" idx="12"/>
          </p:nvPr>
        </p:nvSpPr>
        <p:spPr/>
        <p:txBody>
          <a:bodyPr/>
          <a:lstStyle/>
          <a:p>
            <a:fld id="{61FCC69C-9B8E-4208-8737-B4C333BC0DAC}" type="slidenum">
              <a:rPr lang="en-IE" smtClean="0"/>
              <a:t>20</a:t>
            </a:fld>
            <a:endParaRPr lang="en-IE" dirty="0"/>
          </a:p>
        </p:txBody>
      </p:sp>
    </p:spTree>
    <p:extLst>
      <p:ext uri="{BB962C8B-B14F-4D97-AF65-F5344CB8AC3E}">
        <p14:creationId xmlns:p14="http://schemas.microsoft.com/office/powerpoint/2010/main" val="2370585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Before starting a clinical study, a Clinical Trial Application (CTA) must be submitted to the National Competent Authority (NCA) for approval. </a:t>
            </a:r>
          </a:p>
          <a:p>
            <a:r>
              <a:rPr lang="en-GB" dirty="0"/>
              <a:t>An opinion from the ethics committee is also sought.</a:t>
            </a:r>
            <a:endParaRPr lang="de-CH" dirty="0"/>
          </a:p>
          <a:p>
            <a:r>
              <a:rPr lang="en-GB" dirty="0"/>
              <a:t>Safety is the top priority; a study in humans cannot start until approval is received from:</a:t>
            </a:r>
          </a:p>
          <a:p>
            <a:pPr lvl="1"/>
            <a:r>
              <a:rPr lang="en-GB" dirty="0"/>
              <a:t>the Internal Company Review Committee, </a:t>
            </a:r>
          </a:p>
          <a:p>
            <a:pPr lvl="1"/>
            <a:r>
              <a:rPr lang="en-GB" dirty="0"/>
              <a:t>the External Ethics Committee, </a:t>
            </a:r>
            <a:r>
              <a:rPr lang="en-GB" b="1" dirty="0"/>
              <a:t>and</a:t>
            </a:r>
            <a:r>
              <a:rPr lang="en-GB" dirty="0"/>
              <a:t> </a:t>
            </a:r>
          </a:p>
          <a:p>
            <a:pPr lvl="1"/>
            <a:r>
              <a:rPr lang="en-GB" dirty="0"/>
              <a:t>the External Regulatory Authority have given their approval. </a:t>
            </a:r>
            <a:endParaRPr lang="de-CH" dirty="0"/>
          </a:p>
        </p:txBody>
      </p:sp>
      <p:sp>
        <p:nvSpPr>
          <p:cNvPr id="3" name="Title 2"/>
          <p:cNvSpPr>
            <a:spLocks noGrp="1"/>
          </p:cNvSpPr>
          <p:nvPr>
            <p:ph type="title"/>
          </p:nvPr>
        </p:nvSpPr>
        <p:spPr/>
        <p:txBody>
          <a:bodyPr/>
          <a:lstStyle/>
          <a:p>
            <a:r>
              <a:rPr lang="en-GB" dirty="0"/>
              <a:t>STEP 6: Proof of Mechanism – Phase I Clinical Studies (1) </a:t>
            </a:r>
          </a:p>
        </p:txBody>
      </p:sp>
      <p:sp>
        <p:nvSpPr>
          <p:cNvPr id="6" name="Slide Number Placeholder 5"/>
          <p:cNvSpPr>
            <a:spLocks noGrp="1"/>
          </p:cNvSpPr>
          <p:nvPr>
            <p:ph type="sldNum" sz="quarter" idx="12"/>
          </p:nvPr>
        </p:nvSpPr>
        <p:spPr/>
        <p:txBody>
          <a:bodyPr/>
          <a:lstStyle/>
          <a:p>
            <a:fld id="{61FCC69C-9B8E-4208-8737-B4C333BC0DAC}" type="slidenum">
              <a:rPr lang="en-IE" smtClean="0"/>
              <a:t>21</a:t>
            </a:fld>
            <a:endParaRPr lang="en-IE" dirty="0"/>
          </a:p>
        </p:txBody>
      </p:sp>
    </p:spTree>
    <p:extLst>
      <p:ext uri="{BB962C8B-B14F-4D97-AF65-F5344CB8AC3E}">
        <p14:creationId xmlns:p14="http://schemas.microsoft.com/office/powerpoint/2010/main" val="2307041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GB" dirty="0"/>
              <a:t>Volunteer studies (or Phase I clinical studies) allow doctors and scientists to test if the medicine is safe in humans. These are called ‘proof of mechanism’ studies.</a:t>
            </a:r>
          </a:p>
          <a:p>
            <a:pPr lvl="1"/>
            <a:r>
              <a:rPr lang="en-GB" dirty="0"/>
              <a:t>Phase I clinical studies look at whether the medicine behaves in humans in the same way that it behaved in animals. </a:t>
            </a:r>
          </a:p>
          <a:p>
            <a:r>
              <a:rPr lang="en-GB" dirty="0"/>
              <a:t>All the information coming from the study is collected in a document called the Case Record Form (CRF).</a:t>
            </a:r>
            <a:endParaRPr lang="de-CH" dirty="0"/>
          </a:p>
          <a:p>
            <a:r>
              <a:rPr lang="en-GB" dirty="0"/>
              <a:t>Two very important elements are: </a:t>
            </a:r>
            <a:endParaRPr lang="de-CH" dirty="0"/>
          </a:p>
          <a:p>
            <a:pPr lvl="1"/>
            <a:r>
              <a:rPr lang="en-GB" dirty="0"/>
              <a:t>Informed consent (ensuring that the participants understand what is going to be done and agree to be part of the study), </a:t>
            </a:r>
            <a:r>
              <a:rPr lang="en-GB" b="1" dirty="0"/>
              <a:t>and</a:t>
            </a:r>
            <a:r>
              <a:rPr lang="en-GB" dirty="0"/>
              <a:t> </a:t>
            </a:r>
            <a:endParaRPr lang="de-CH" dirty="0"/>
          </a:p>
          <a:p>
            <a:pPr lvl="1"/>
            <a:r>
              <a:rPr lang="en-GB" dirty="0"/>
              <a:t>Ethics Committee review and opinion</a:t>
            </a:r>
            <a:endParaRPr lang="de-CH" dirty="0"/>
          </a:p>
        </p:txBody>
      </p:sp>
      <p:sp>
        <p:nvSpPr>
          <p:cNvPr id="3" name="Title 2"/>
          <p:cNvSpPr>
            <a:spLocks noGrp="1"/>
          </p:cNvSpPr>
          <p:nvPr>
            <p:ph type="title"/>
          </p:nvPr>
        </p:nvSpPr>
        <p:spPr/>
        <p:txBody>
          <a:bodyPr/>
          <a:lstStyle/>
          <a:p>
            <a:r>
              <a:rPr lang="en-GB" dirty="0"/>
              <a:t>STEP 6: Proof of Mechanism – Phase I Clinical Studies (2) </a:t>
            </a:r>
          </a:p>
        </p:txBody>
      </p:sp>
      <p:sp>
        <p:nvSpPr>
          <p:cNvPr id="6" name="Slide Number Placeholder 5"/>
          <p:cNvSpPr>
            <a:spLocks noGrp="1"/>
          </p:cNvSpPr>
          <p:nvPr>
            <p:ph type="sldNum" sz="quarter" idx="12"/>
          </p:nvPr>
        </p:nvSpPr>
        <p:spPr/>
        <p:txBody>
          <a:bodyPr/>
          <a:lstStyle/>
          <a:p>
            <a:fld id="{61FCC69C-9B8E-4208-8737-B4C333BC0DAC}" type="slidenum">
              <a:rPr lang="en-IE" smtClean="0"/>
              <a:t>22</a:t>
            </a:fld>
            <a:endParaRPr lang="en-IE" dirty="0"/>
          </a:p>
        </p:txBody>
      </p:sp>
    </p:spTree>
    <p:extLst>
      <p:ext uri="{BB962C8B-B14F-4D97-AF65-F5344CB8AC3E}">
        <p14:creationId xmlns:p14="http://schemas.microsoft.com/office/powerpoint/2010/main" val="1572397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60652" y="1602770"/>
            <a:ext cx="8342614" cy="4523394"/>
          </a:xfrm>
        </p:spPr>
        <p:txBody>
          <a:bodyPr>
            <a:normAutofit lnSpcReduction="10000"/>
          </a:bodyPr>
          <a:lstStyle/>
          <a:p>
            <a:pPr>
              <a:tabLst>
                <a:tab pos="6910388" algn="l"/>
              </a:tabLst>
            </a:pPr>
            <a:r>
              <a:rPr lang="en-GB" dirty="0"/>
              <a:t>As safety is a priority, the first clinical study starts with a  single, very low dose of the medicine. This dose is then increased.</a:t>
            </a:r>
          </a:p>
          <a:p>
            <a:pPr lvl="1">
              <a:tabLst>
                <a:tab pos="6910388" algn="l"/>
              </a:tabLst>
            </a:pPr>
            <a:r>
              <a:rPr lang="en-GB" dirty="0"/>
              <a:t>These studies are known as Single Ascending Dose (SAD) studies. They are usually followed by a Multiple Ascending dose study, where each volunteer is given multiple doses. </a:t>
            </a:r>
          </a:p>
          <a:p>
            <a:pPr lvl="0"/>
            <a:r>
              <a:rPr lang="en-GB" dirty="0"/>
              <a:t>The study results are then analysed and all the safety measurements assessed</a:t>
            </a:r>
            <a:r>
              <a:rPr lang="en-US" dirty="0"/>
              <a:t>, including:</a:t>
            </a:r>
            <a:endParaRPr lang="de-CH" dirty="0"/>
          </a:p>
          <a:p>
            <a:pPr lvl="1"/>
            <a:r>
              <a:rPr lang="en-GB" dirty="0"/>
              <a:t>Pharmacokinetics: what the body does to the medicine. The levels of the medicine in the blood can be measured to determine the ADME.</a:t>
            </a:r>
          </a:p>
          <a:p>
            <a:pPr lvl="1"/>
            <a:r>
              <a:rPr lang="en-GB" dirty="0"/>
              <a:t>Pharmacodynamics – what the medicine does to the body (the ‘effect’). </a:t>
            </a:r>
          </a:p>
        </p:txBody>
      </p:sp>
      <p:sp>
        <p:nvSpPr>
          <p:cNvPr id="3" name="Title 2"/>
          <p:cNvSpPr>
            <a:spLocks noGrp="1"/>
          </p:cNvSpPr>
          <p:nvPr>
            <p:ph type="title"/>
          </p:nvPr>
        </p:nvSpPr>
        <p:spPr/>
        <p:txBody>
          <a:bodyPr/>
          <a:lstStyle/>
          <a:p>
            <a:r>
              <a:rPr lang="en-GB" dirty="0"/>
              <a:t>STEP 6: Proof of Mechanism – Phase I Clinical Studies (3) </a:t>
            </a:r>
          </a:p>
        </p:txBody>
      </p:sp>
      <p:sp>
        <p:nvSpPr>
          <p:cNvPr id="6" name="Slide Number Placeholder 5"/>
          <p:cNvSpPr>
            <a:spLocks noGrp="1"/>
          </p:cNvSpPr>
          <p:nvPr>
            <p:ph type="sldNum" sz="quarter" idx="12"/>
          </p:nvPr>
        </p:nvSpPr>
        <p:spPr/>
        <p:txBody>
          <a:bodyPr/>
          <a:lstStyle/>
          <a:p>
            <a:fld id="{61FCC69C-9B8E-4208-8737-B4C333BC0DAC}" type="slidenum">
              <a:rPr lang="en-IE" smtClean="0"/>
              <a:t>23</a:t>
            </a:fld>
            <a:endParaRPr lang="en-IE" dirty="0"/>
          </a:p>
        </p:txBody>
      </p:sp>
    </p:spTree>
    <p:extLst>
      <p:ext uri="{BB962C8B-B14F-4D97-AF65-F5344CB8AC3E}">
        <p14:creationId xmlns:p14="http://schemas.microsoft.com/office/powerpoint/2010/main" val="3579538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GB" dirty="0"/>
              <a:t>If the Phase I study results show that it is safe to proceed, the next step is to start clinical trials in patients with the disease that is being treated. </a:t>
            </a:r>
          </a:p>
          <a:p>
            <a:r>
              <a:rPr lang="en-GB" dirty="0"/>
              <a:t>There are usually two treatment groups: </a:t>
            </a:r>
          </a:p>
          <a:p>
            <a:pPr lvl="1"/>
            <a:r>
              <a:rPr lang="en-GB" dirty="0"/>
              <a:t>one group that receives the active medicine, </a:t>
            </a:r>
          </a:p>
          <a:p>
            <a:pPr lvl="1"/>
            <a:r>
              <a:rPr lang="en-GB" dirty="0"/>
              <a:t>one group that receives a medicine that has no effect on the body (a ‘placebo’). </a:t>
            </a:r>
          </a:p>
          <a:p>
            <a:r>
              <a:rPr lang="en-GB" dirty="0"/>
              <a:t>These trials are usually carried out in 100 – 500 patients. They are designed to gather information about the effect of the medicine on the actual disease (‘proof of principle’).</a:t>
            </a:r>
            <a:endParaRPr lang="de-CH" dirty="0"/>
          </a:p>
        </p:txBody>
      </p:sp>
      <p:sp>
        <p:nvSpPr>
          <p:cNvPr id="3" name="Title 2"/>
          <p:cNvSpPr>
            <a:spLocks noGrp="1"/>
          </p:cNvSpPr>
          <p:nvPr>
            <p:ph type="title"/>
          </p:nvPr>
        </p:nvSpPr>
        <p:spPr/>
        <p:txBody>
          <a:bodyPr/>
          <a:lstStyle/>
          <a:p>
            <a:r>
              <a:rPr lang="en-GB" dirty="0"/>
              <a:t>STEP 7: Proof of Principle - Phase II Clinical Studies (1) </a:t>
            </a:r>
          </a:p>
        </p:txBody>
      </p:sp>
      <p:sp>
        <p:nvSpPr>
          <p:cNvPr id="6" name="Slide Number Placeholder 5"/>
          <p:cNvSpPr>
            <a:spLocks noGrp="1"/>
          </p:cNvSpPr>
          <p:nvPr>
            <p:ph type="sldNum" sz="quarter" idx="12"/>
          </p:nvPr>
        </p:nvSpPr>
        <p:spPr/>
        <p:txBody>
          <a:bodyPr/>
          <a:lstStyle/>
          <a:p>
            <a:fld id="{61FCC69C-9B8E-4208-8737-B4C333BC0DAC}" type="slidenum">
              <a:rPr lang="en-IE" smtClean="0"/>
              <a:t>24</a:t>
            </a:fld>
            <a:endParaRPr lang="en-IE" dirty="0"/>
          </a:p>
        </p:txBody>
      </p:sp>
    </p:spTree>
    <p:extLst>
      <p:ext uri="{BB962C8B-B14F-4D97-AF65-F5344CB8AC3E}">
        <p14:creationId xmlns:p14="http://schemas.microsoft.com/office/powerpoint/2010/main" val="3928007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The studies are usually run in several hospital sites by hospital doctors called investigators. Conducting trials in several different sites at the same time is more complicated than conducting a trial in a single site.</a:t>
            </a:r>
          </a:p>
          <a:p>
            <a:r>
              <a:rPr lang="en-US" dirty="0"/>
              <a:t>By the end of the Phase II studies, the programme will have:</a:t>
            </a:r>
            <a:endParaRPr lang="de-CH" dirty="0"/>
          </a:p>
          <a:p>
            <a:pPr lvl="1"/>
            <a:r>
              <a:rPr lang="en-US" dirty="0"/>
              <a:t>taken 8.5 years, on average.</a:t>
            </a:r>
            <a:endParaRPr lang="de-CH" dirty="0"/>
          </a:p>
          <a:p>
            <a:pPr lvl="1"/>
            <a:r>
              <a:rPr lang="en-US" dirty="0"/>
              <a:t>cost €1 billion, on average. </a:t>
            </a:r>
            <a:endParaRPr lang="de-CH" dirty="0"/>
          </a:p>
          <a:p>
            <a:r>
              <a:rPr lang="en-US" dirty="0"/>
              <a:t>Of 10 medicines that are tested in Phase I and Phase II, only 2 on average will continue to the next phase.</a:t>
            </a:r>
            <a:endParaRPr lang="de-CH" dirty="0"/>
          </a:p>
        </p:txBody>
      </p:sp>
      <p:sp>
        <p:nvSpPr>
          <p:cNvPr id="3" name="Title 2"/>
          <p:cNvSpPr>
            <a:spLocks noGrp="1"/>
          </p:cNvSpPr>
          <p:nvPr>
            <p:ph type="title"/>
          </p:nvPr>
        </p:nvSpPr>
        <p:spPr/>
        <p:txBody>
          <a:bodyPr/>
          <a:lstStyle/>
          <a:p>
            <a:r>
              <a:rPr lang="en-GB" dirty="0"/>
              <a:t>STEP 7: Proof of Principle - Phase II Clinical Studies (2)</a:t>
            </a:r>
          </a:p>
        </p:txBody>
      </p:sp>
      <p:sp>
        <p:nvSpPr>
          <p:cNvPr id="4" name="Slide Number Placeholder 3"/>
          <p:cNvSpPr>
            <a:spLocks noGrp="1"/>
          </p:cNvSpPr>
          <p:nvPr>
            <p:ph type="sldNum" sz="quarter" idx="12"/>
          </p:nvPr>
        </p:nvSpPr>
        <p:spPr/>
        <p:txBody>
          <a:bodyPr/>
          <a:lstStyle/>
          <a:p>
            <a:fld id="{61FCC69C-9B8E-4208-8737-B4C333BC0DAC}" type="slidenum">
              <a:rPr lang="en-IE" smtClean="0"/>
              <a:t>25</a:t>
            </a:fld>
            <a:endParaRPr lang="en-IE" dirty="0"/>
          </a:p>
        </p:txBody>
      </p:sp>
    </p:spTree>
    <p:extLst>
      <p:ext uri="{BB962C8B-B14F-4D97-AF65-F5344CB8AC3E}">
        <p14:creationId xmlns:p14="http://schemas.microsoft.com/office/powerpoint/2010/main" val="1797659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Phase III trials (confirmatory studies) aim to confirm the efficacy and safety of a medicine in a large patient population.</a:t>
            </a:r>
          </a:p>
          <a:p>
            <a:r>
              <a:rPr lang="en-GB" dirty="0"/>
              <a:t>All of the information gathered from the earlier stages is used to make important decisions, including the final formulation of the medicine and the dose that is to be tested.           </a:t>
            </a:r>
          </a:p>
          <a:p>
            <a:r>
              <a:rPr lang="en-GB" dirty="0"/>
              <a:t>Phase III studies can involve thousands of patients, are run in many countries, require a huge amount of expertise to be run effectively, and are therefore very expensive and time consuming. </a:t>
            </a:r>
          </a:p>
        </p:txBody>
      </p:sp>
      <p:sp>
        <p:nvSpPr>
          <p:cNvPr id="3" name="Title 2"/>
          <p:cNvSpPr>
            <a:spLocks noGrp="1"/>
          </p:cNvSpPr>
          <p:nvPr>
            <p:ph type="title"/>
          </p:nvPr>
        </p:nvSpPr>
        <p:spPr>
          <a:xfrm>
            <a:off x="1966687" y="462336"/>
            <a:ext cx="6540005" cy="945224"/>
          </a:xfrm>
        </p:spPr>
        <p:txBody>
          <a:bodyPr>
            <a:normAutofit fontScale="90000"/>
          </a:bodyPr>
          <a:lstStyle/>
          <a:p>
            <a:r>
              <a:rPr lang="en-GB" dirty="0"/>
              <a:t>STEP 8: Confirmatory Studies – Phase III Clinical Studies (1)</a:t>
            </a:r>
          </a:p>
        </p:txBody>
      </p:sp>
      <p:sp>
        <p:nvSpPr>
          <p:cNvPr id="4" name="Slide Number Placeholder 3"/>
          <p:cNvSpPr>
            <a:spLocks noGrp="1"/>
          </p:cNvSpPr>
          <p:nvPr>
            <p:ph type="sldNum" sz="quarter" idx="12"/>
          </p:nvPr>
        </p:nvSpPr>
        <p:spPr/>
        <p:txBody>
          <a:bodyPr/>
          <a:lstStyle/>
          <a:p>
            <a:fld id="{61FCC69C-9B8E-4208-8737-B4C333BC0DAC}" type="slidenum">
              <a:rPr lang="en-IE" smtClean="0"/>
              <a:t>26</a:t>
            </a:fld>
            <a:endParaRPr lang="en-IE" dirty="0"/>
          </a:p>
        </p:txBody>
      </p:sp>
    </p:spTree>
    <p:extLst>
      <p:ext uri="{BB962C8B-B14F-4D97-AF65-F5344CB8AC3E}">
        <p14:creationId xmlns:p14="http://schemas.microsoft.com/office/powerpoint/2010/main" val="3367892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However, this is the only way to produce a clear answer between the efficacy of the medicine (how well it works) and its safety (if it is well tolerated).</a:t>
            </a:r>
            <a:endParaRPr lang="de-CH" dirty="0"/>
          </a:p>
          <a:p>
            <a:r>
              <a:rPr lang="en-US" dirty="0"/>
              <a:t>Over 50% of the medicines that reach Phase III fail. The overall failure rate for projects beginning at the discovery stage is more than 97%. </a:t>
            </a:r>
          </a:p>
          <a:p>
            <a:r>
              <a:rPr lang="en-US" dirty="0"/>
              <a:t>The revenue from the few medicines that make it to the market will cover the cost of all the projects, the failures as well as the successes.</a:t>
            </a:r>
            <a:endParaRPr lang="de-CH" dirty="0"/>
          </a:p>
          <a:p>
            <a:pPr marL="0" indent="0">
              <a:buNone/>
            </a:pPr>
            <a:endParaRPr lang="en-GB" dirty="0"/>
          </a:p>
        </p:txBody>
      </p:sp>
      <p:sp>
        <p:nvSpPr>
          <p:cNvPr id="4" name="Slide Number Placeholder 3"/>
          <p:cNvSpPr>
            <a:spLocks noGrp="1"/>
          </p:cNvSpPr>
          <p:nvPr>
            <p:ph type="sldNum" sz="quarter" idx="12"/>
          </p:nvPr>
        </p:nvSpPr>
        <p:spPr/>
        <p:txBody>
          <a:bodyPr/>
          <a:lstStyle/>
          <a:p>
            <a:fld id="{61FCC69C-9B8E-4208-8737-B4C333BC0DAC}" type="slidenum">
              <a:rPr lang="en-IE" smtClean="0"/>
              <a:t>27</a:t>
            </a:fld>
            <a:endParaRPr lang="en-IE" dirty="0"/>
          </a:p>
        </p:txBody>
      </p:sp>
      <p:sp>
        <p:nvSpPr>
          <p:cNvPr id="7" name="Title 2"/>
          <p:cNvSpPr>
            <a:spLocks noGrp="1"/>
          </p:cNvSpPr>
          <p:nvPr>
            <p:ph type="title"/>
          </p:nvPr>
        </p:nvSpPr>
        <p:spPr/>
        <p:txBody>
          <a:bodyPr/>
          <a:lstStyle/>
          <a:p>
            <a:r>
              <a:rPr lang="en-GB" dirty="0"/>
              <a:t>STEP 8: Confirmatory Studies – Phase III Clinical Studies (1)</a:t>
            </a:r>
          </a:p>
        </p:txBody>
      </p:sp>
    </p:spTree>
    <p:extLst>
      <p:ext uri="{BB962C8B-B14F-4D97-AF65-F5344CB8AC3E}">
        <p14:creationId xmlns:p14="http://schemas.microsoft.com/office/powerpoint/2010/main" val="576651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If the results of the Phase III clinical studies show an acceptable risk-benefit relationship, a Marketing Authorisation Application (MAA) can be prepared. </a:t>
            </a:r>
          </a:p>
          <a:p>
            <a:r>
              <a:rPr lang="en-GB" dirty="0"/>
              <a:t>All the information on the medicine (non-clinical, clinical, and manufacturing) is collected and organised in a pre-determined format called a ‘dossier’. The dossier is sent to the Regulatory Authorities (RA). </a:t>
            </a:r>
          </a:p>
          <a:p>
            <a:r>
              <a:rPr lang="en-GB" dirty="0"/>
              <a:t>Once the RA is satisfied with the results (risk-benefit relationship), they will give their approval for the new medicine to be marketed. </a:t>
            </a:r>
          </a:p>
        </p:txBody>
      </p:sp>
      <p:sp>
        <p:nvSpPr>
          <p:cNvPr id="3" name="Title 2"/>
          <p:cNvSpPr>
            <a:spLocks noGrp="1"/>
          </p:cNvSpPr>
          <p:nvPr>
            <p:ph type="title"/>
          </p:nvPr>
        </p:nvSpPr>
        <p:spPr>
          <a:xfrm>
            <a:off x="1966686" y="462336"/>
            <a:ext cx="6872514" cy="945224"/>
          </a:xfrm>
        </p:spPr>
        <p:txBody>
          <a:bodyPr>
            <a:normAutofit fontScale="90000"/>
          </a:bodyPr>
          <a:lstStyle/>
          <a:p>
            <a:r>
              <a:rPr lang="en-GB" dirty="0"/>
              <a:t>STEP 9: Regulatory Submission (1)</a:t>
            </a:r>
          </a:p>
        </p:txBody>
      </p:sp>
      <p:sp>
        <p:nvSpPr>
          <p:cNvPr id="4" name="Slide Number Placeholder 3"/>
          <p:cNvSpPr>
            <a:spLocks noGrp="1"/>
          </p:cNvSpPr>
          <p:nvPr>
            <p:ph type="sldNum" sz="quarter" idx="12"/>
          </p:nvPr>
        </p:nvSpPr>
        <p:spPr/>
        <p:txBody>
          <a:bodyPr/>
          <a:lstStyle/>
          <a:p>
            <a:fld id="{61FCC69C-9B8E-4208-8737-B4C333BC0DAC}" type="slidenum">
              <a:rPr lang="en-IE" smtClean="0"/>
              <a:t>28</a:t>
            </a:fld>
            <a:endParaRPr lang="en-IE" dirty="0"/>
          </a:p>
        </p:txBody>
      </p:sp>
    </p:spTree>
    <p:extLst>
      <p:ext uri="{BB962C8B-B14F-4D97-AF65-F5344CB8AC3E}">
        <p14:creationId xmlns:p14="http://schemas.microsoft.com/office/powerpoint/2010/main" val="154427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The review process usually takes 12 to 18 months. The medicine will not be allowed to enter the market until the Regulatory Authorities are satisfied and give their approval. </a:t>
            </a:r>
          </a:p>
          <a:p>
            <a:r>
              <a:rPr lang="en-GB" dirty="0"/>
              <a:t>Many countries require studies about the cost effectiveness of the new medicine. These documents will support the government or insurance companies through Health Technology Assessment (HTA) groups to decide and give recommendations about allowing the medicine to be prescribed and paid by the insurance system in the country.</a:t>
            </a:r>
            <a:endParaRPr lang="de-CH" dirty="0"/>
          </a:p>
        </p:txBody>
      </p:sp>
      <p:sp>
        <p:nvSpPr>
          <p:cNvPr id="3" name="Title 2"/>
          <p:cNvSpPr>
            <a:spLocks noGrp="1"/>
          </p:cNvSpPr>
          <p:nvPr>
            <p:ph type="title"/>
          </p:nvPr>
        </p:nvSpPr>
        <p:spPr>
          <a:xfrm>
            <a:off x="1966687" y="462336"/>
            <a:ext cx="6850743" cy="945224"/>
          </a:xfrm>
        </p:spPr>
        <p:txBody>
          <a:bodyPr>
            <a:normAutofit fontScale="90000"/>
          </a:bodyPr>
          <a:lstStyle/>
          <a:p>
            <a:r>
              <a:rPr lang="en-GB" dirty="0"/>
              <a:t>STEP 9: Regulatory Submission (2)</a:t>
            </a:r>
          </a:p>
        </p:txBody>
      </p:sp>
      <p:sp>
        <p:nvSpPr>
          <p:cNvPr id="4" name="Slide Number Placeholder 3"/>
          <p:cNvSpPr>
            <a:spLocks noGrp="1"/>
          </p:cNvSpPr>
          <p:nvPr>
            <p:ph type="sldNum" sz="quarter" idx="12"/>
          </p:nvPr>
        </p:nvSpPr>
        <p:spPr/>
        <p:txBody>
          <a:bodyPr/>
          <a:lstStyle/>
          <a:p>
            <a:fld id="{61FCC69C-9B8E-4208-8737-B4C333BC0DAC}" type="slidenum">
              <a:rPr lang="en-IE" smtClean="0"/>
              <a:t>29</a:t>
            </a:fld>
            <a:endParaRPr lang="en-IE" dirty="0"/>
          </a:p>
        </p:txBody>
      </p:sp>
    </p:spTree>
    <p:extLst>
      <p:ext uri="{BB962C8B-B14F-4D97-AF65-F5344CB8AC3E}">
        <p14:creationId xmlns:p14="http://schemas.microsoft.com/office/powerpoint/2010/main" val="3930912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Drug Development Process: Ten Step Overview.</a:t>
            </a:r>
            <a:endParaRPr lang="en-GB" sz="2800" dirty="0"/>
          </a:p>
        </p:txBody>
      </p:sp>
      <p:sp>
        <p:nvSpPr>
          <p:cNvPr id="3" name="Content Placeholder 2">
            <a:extLst>
              <a:ext uri="{FF2B5EF4-FFF2-40B4-BE49-F238E27FC236}">
                <a16:creationId xmlns:a16="http://schemas.microsoft.com/office/drawing/2014/main" id="{41B25978-8696-495D-914E-3CDB22BBD1C5}"/>
              </a:ext>
            </a:extLst>
          </p:cNvPr>
          <p:cNvSpPr>
            <a:spLocks noGrp="1"/>
          </p:cNvSpPr>
          <p:nvPr>
            <p:ph idx="1"/>
          </p:nvPr>
        </p:nvSpPr>
        <p:spPr/>
        <p:txBody>
          <a:bodyPr/>
          <a:lstStyle/>
          <a:p>
            <a:pPr algn="ctr"/>
            <a:endParaRPr lang="fr-CH" sz="1800" dirty="0">
              <a:latin typeface="Arial Narrow" panose="020B0606020202030204" pitchFamily="34" charset="0"/>
            </a:endParaRPr>
          </a:p>
          <a:p>
            <a:pPr algn="ctr"/>
            <a:endParaRPr lang="fr-CH" sz="1800" dirty="0">
              <a:latin typeface="Arial Narrow" panose="020B0606020202030204" pitchFamily="34" charset="0"/>
            </a:endParaRPr>
          </a:p>
          <a:p>
            <a:pPr algn="ctr"/>
            <a:endParaRPr lang="fr-CH" sz="1800" dirty="0">
              <a:latin typeface="Arial Narrow" panose="020B0606020202030204" pitchFamily="34" charset="0"/>
            </a:endParaRPr>
          </a:p>
          <a:p>
            <a:pPr algn="ctr"/>
            <a:endParaRPr lang="fr-CH" sz="1800" dirty="0">
              <a:latin typeface="Arial Narrow" panose="020B0606020202030204" pitchFamily="34" charset="0"/>
            </a:endParaRPr>
          </a:p>
          <a:p>
            <a:pPr marL="0" indent="0" algn="ctr">
              <a:buNone/>
            </a:pPr>
            <a:r>
              <a:rPr lang="fr-CH" sz="2400" b="1" dirty="0">
                <a:latin typeface="Arial Narrow" panose="020B0606020202030204" pitchFamily="34" charset="0"/>
              </a:rPr>
              <a:t>PART ONE: TEN STEP OVERVIEW.</a:t>
            </a:r>
          </a:p>
          <a:p>
            <a:pPr marL="0" indent="0">
              <a:buNone/>
            </a:pPr>
            <a:endParaRPr lang="fr-CH" sz="1800" dirty="0">
              <a:latin typeface="Arial Narrow" panose="020B0606020202030204" pitchFamily="34" charset="0"/>
            </a:endParaRPr>
          </a:p>
          <a:p>
            <a:pPr marL="0" indent="0">
              <a:buNone/>
            </a:pPr>
            <a:endParaRPr lang="en-GB" dirty="0"/>
          </a:p>
        </p:txBody>
      </p:sp>
    </p:spTree>
    <p:extLst>
      <p:ext uri="{BB962C8B-B14F-4D97-AF65-F5344CB8AC3E}">
        <p14:creationId xmlns:p14="http://schemas.microsoft.com/office/powerpoint/2010/main" val="1387932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The marketing process involves sharing information about the new medicine with doctors and other health care professionals so that they are aware of the effects of the new medicine and may prescribe it in cases where they believe patients can benefit.</a:t>
            </a:r>
          </a:p>
          <a:p>
            <a:r>
              <a:rPr lang="en-GB" dirty="0"/>
              <a:t>However, there is still a need to collect and analyse the information about the safety of the medicine when it is used in ‘real‑life’. This process is called pharmacovigilance. </a:t>
            </a:r>
          </a:p>
          <a:p>
            <a:r>
              <a:rPr lang="en-GB" dirty="0"/>
              <a:t>Both clinical trials and real-life data collected post-marketing are necessary to fully understand the real risk-benefit relationship. </a:t>
            </a:r>
            <a:endParaRPr lang="de-CH" dirty="0"/>
          </a:p>
          <a:p>
            <a:endParaRPr lang="en-GB" dirty="0"/>
          </a:p>
        </p:txBody>
      </p:sp>
      <p:sp>
        <p:nvSpPr>
          <p:cNvPr id="3" name="Title 2"/>
          <p:cNvSpPr>
            <a:spLocks noGrp="1"/>
          </p:cNvSpPr>
          <p:nvPr>
            <p:ph type="title"/>
          </p:nvPr>
        </p:nvSpPr>
        <p:spPr/>
        <p:txBody>
          <a:bodyPr/>
          <a:lstStyle/>
          <a:p>
            <a:r>
              <a:rPr lang="en-GB" dirty="0"/>
              <a:t>STEP 10: Marketing and Post-Marketing Safety Surveillance</a:t>
            </a:r>
          </a:p>
        </p:txBody>
      </p:sp>
      <p:sp>
        <p:nvSpPr>
          <p:cNvPr id="8" name="Slide Number Placeholder 7"/>
          <p:cNvSpPr>
            <a:spLocks noGrp="1"/>
          </p:cNvSpPr>
          <p:nvPr>
            <p:ph type="sldNum" sz="quarter" idx="12"/>
          </p:nvPr>
        </p:nvSpPr>
        <p:spPr/>
        <p:txBody>
          <a:bodyPr/>
          <a:lstStyle/>
          <a:p>
            <a:fld id="{61FCC69C-9B8E-4208-8737-B4C333BC0DAC}" type="slidenum">
              <a:rPr lang="en-IE" smtClean="0"/>
              <a:t>30</a:t>
            </a:fld>
            <a:endParaRPr lang="en-IE" dirty="0"/>
          </a:p>
        </p:txBody>
      </p:sp>
    </p:spTree>
    <p:extLst>
      <p:ext uri="{BB962C8B-B14F-4D97-AF65-F5344CB8AC3E}">
        <p14:creationId xmlns:p14="http://schemas.microsoft.com/office/powerpoint/2010/main" val="470516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Finally, the development process continues to explore:</a:t>
            </a:r>
            <a:endParaRPr lang="de-CH" dirty="0"/>
          </a:p>
          <a:p>
            <a:pPr lvl="1"/>
            <a:r>
              <a:rPr lang="en-GB" dirty="0"/>
              <a:t>Other possible uses (indications) for the medicine. For example, if the initial use was for patients with asthma, a new indication might be for patients with a different type of lung disease.</a:t>
            </a:r>
          </a:p>
          <a:p>
            <a:pPr lvl="1"/>
            <a:r>
              <a:rPr lang="en-GB" dirty="0"/>
              <a:t>Improved ways of making and using the medicine (new formulations). For example, a special formulation for children. </a:t>
            </a:r>
          </a:p>
          <a:p>
            <a:r>
              <a:rPr lang="en-GB" dirty="0"/>
              <a:t>All of these activities are known as ‘life-cycle management’. </a:t>
            </a:r>
          </a:p>
          <a:p>
            <a:endParaRPr lang="en-GB" dirty="0"/>
          </a:p>
        </p:txBody>
      </p:sp>
      <p:sp>
        <p:nvSpPr>
          <p:cNvPr id="3" name="Title 2"/>
          <p:cNvSpPr>
            <a:spLocks noGrp="1"/>
          </p:cNvSpPr>
          <p:nvPr>
            <p:ph type="title"/>
          </p:nvPr>
        </p:nvSpPr>
        <p:spPr/>
        <p:txBody>
          <a:bodyPr/>
          <a:lstStyle/>
          <a:p>
            <a:r>
              <a:rPr lang="en-GB" dirty="0"/>
              <a:t>STEP 10: Life-Cycle Management</a:t>
            </a:r>
          </a:p>
        </p:txBody>
      </p:sp>
      <p:sp>
        <p:nvSpPr>
          <p:cNvPr id="6" name="Slide Number Placeholder 5"/>
          <p:cNvSpPr>
            <a:spLocks noGrp="1"/>
          </p:cNvSpPr>
          <p:nvPr>
            <p:ph type="sldNum" sz="quarter" idx="12"/>
          </p:nvPr>
        </p:nvSpPr>
        <p:spPr/>
        <p:txBody>
          <a:bodyPr/>
          <a:lstStyle/>
          <a:p>
            <a:fld id="{61FCC69C-9B8E-4208-8737-B4C333BC0DAC}" type="slidenum">
              <a:rPr lang="en-IE" smtClean="0"/>
              <a:t>31</a:t>
            </a:fld>
            <a:endParaRPr lang="en-IE" dirty="0"/>
          </a:p>
        </p:txBody>
      </p:sp>
    </p:spTree>
    <p:extLst>
      <p:ext uri="{BB962C8B-B14F-4D97-AF65-F5344CB8AC3E}">
        <p14:creationId xmlns:p14="http://schemas.microsoft.com/office/powerpoint/2010/main" val="2197349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GB" dirty="0"/>
              <a:t>When a medicine is first marketed, it is protected by a patent. This means that other companies cannot market a similar medicine. At the end of the patent or data protection period other companies will manufacture and market the same product. When this happens, the product is called a ‘generic’.</a:t>
            </a:r>
            <a:endParaRPr lang="de-CH" dirty="0"/>
          </a:p>
          <a:p>
            <a:r>
              <a:rPr lang="en-GB" dirty="0"/>
              <a:t>New medicines are usually licensed as Prescription-Only Medicines (POM). This means that healthcare professionals can supervise their use in the first few years. The medicine can later be made available as an Over-The-Counter (OTC) medicine. This involves a change in the regulatory status of the medicine.</a:t>
            </a:r>
          </a:p>
        </p:txBody>
      </p:sp>
      <p:sp>
        <p:nvSpPr>
          <p:cNvPr id="3" name="Title 2"/>
          <p:cNvSpPr>
            <a:spLocks noGrp="1"/>
          </p:cNvSpPr>
          <p:nvPr>
            <p:ph type="title"/>
          </p:nvPr>
        </p:nvSpPr>
        <p:spPr/>
        <p:txBody>
          <a:bodyPr>
            <a:normAutofit fontScale="90000"/>
          </a:bodyPr>
          <a:lstStyle/>
          <a:p>
            <a:r>
              <a:rPr lang="en-GB" dirty="0"/>
              <a:t>STEP 10: Other changes in the life-cycle of a medicine</a:t>
            </a:r>
            <a:br>
              <a:rPr lang="de-CH" dirty="0"/>
            </a:br>
            <a:endParaRPr lang="en-GB" dirty="0"/>
          </a:p>
        </p:txBody>
      </p:sp>
      <p:sp>
        <p:nvSpPr>
          <p:cNvPr id="4" name="Slide Number Placeholder 3"/>
          <p:cNvSpPr>
            <a:spLocks noGrp="1"/>
          </p:cNvSpPr>
          <p:nvPr>
            <p:ph type="sldNum" sz="quarter" idx="12"/>
          </p:nvPr>
        </p:nvSpPr>
        <p:spPr/>
        <p:txBody>
          <a:bodyPr/>
          <a:lstStyle/>
          <a:p>
            <a:fld id="{61FCC69C-9B8E-4208-8737-B4C333BC0DAC}" type="slidenum">
              <a:rPr lang="en-IE" smtClean="0"/>
              <a:t>32</a:t>
            </a:fld>
            <a:endParaRPr lang="en-IE" dirty="0"/>
          </a:p>
        </p:txBody>
      </p:sp>
    </p:spTree>
    <p:extLst>
      <p:ext uri="{BB962C8B-B14F-4D97-AF65-F5344CB8AC3E}">
        <p14:creationId xmlns:p14="http://schemas.microsoft.com/office/powerpoint/2010/main" val="4041793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Drug Development Process – Compliance with Regulations</a:t>
            </a:r>
            <a:endParaRPr lang="en-GB" sz="2800" dirty="0"/>
          </a:p>
        </p:txBody>
      </p:sp>
      <p:sp>
        <p:nvSpPr>
          <p:cNvPr id="3" name="Content Placeholder 2">
            <a:extLst>
              <a:ext uri="{FF2B5EF4-FFF2-40B4-BE49-F238E27FC236}">
                <a16:creationId xmlns:a16="http://schemas.microsoft.com/office/drawing/2014/main" id="{41B25978-8696-495D-914E-3CDB22BBD1C5}"/>
              </a:ext>
            </a:extLst>
          </p:cNvPr>
          <p:cNvSpPr>
            <a:spLocks noGrp="1"/>
          </p:cNvSpPr>
          <p:nvPr>
            <p:ph idx="1"/>
          </p:nvPr>
        </p:nvSpPr>
        <p:spPr/>
        <p:txBody>
          <a:bodyPr/>
          <a:lstStyle/>
          <a:p>
            <a:pPr algn="ctr"/>
            <a:endParaRPr lang="fr-CH" sz="1800" dirty="0">
              <a:latin typeface="Arial Narrow" panose="020B0606020202030204" pitchFamily="34" charset="0"/>
            </a:endParaRPr>
          </a:p>
          <a:p>
            <a:pPr algn="ctr"/>
            <a:endParaRPr lang="fr-CH" sz="1800" dirty="0">
              <a:latin typeface="Arial Narrow" panose="020B0606020202030204" pitchFamily="34" charset="0"/>
            </a:endParaRPr>
          </a:p>
          <a:p>
            <a:pPr algn="ctr"/>
            <a:endParaRPr lang="fr-CH" sz="1800" dirty="0">
              <a:latin typeface="Arial Narrow" panose="020B0606020202030204" pitchFamily="34" charset="0"/>
            </a:endParaRPr>
          </a:p>
          <a:p>
            <a:pPr algn="ctr"/>
            <a:endParaRPr lang="fr-CH" sz="1800" dirty="0">
              <a:latin typeface="Arial Narrow" panose="020B0606020202030204" pitchFamily="34" charset="0"/>
            </a:endParaRPr>
          </a:p>
          <a:p>
            <a:pPr marL="0" indent="0" algn="ctr">
              <a:buNone/>
            </a:pPr>
            <a:r>
              <a:rPr lang="fr-CH" b="1" dirty="0">
                <a:latin typeface="Arial Narrow" panose="020B0606020202030204" pitchFamily="34" charset="0"/>
              </a:rPr>
              <a:t>PART TWO: COMPLIANCE AND REGULATIONS</a:t>
            </a:r>
          </a:p>
          <a:p>
            <a:pPr marL="0" indent="0">
              <a:buNone/>
            </a:pPr>
            <a:endParaRPr lang="fr-CH" sz="1800" dirty="0">
              <a:latin typeface="Arial Narrow" panose="020B0606020202030204" pitchFamily="34" charset="0"/>
            </a:endParaRPr>
          </a:p>
          <a:p>
            <a:pPr marL="0" indent="0">
              <a:buNone/>
            </a:pPr>
            <a:endParaRPr lang="en-GB" dirty="0"/>
          </a:p>
        </p:txBody>
      </p:sp>
    </p:spTree>
    <p:extLst>
      <p:ext uri="{BB962C8B-B14F-4D97-AF65-F5344CB8AC3E}">
        <p14:creationId xmlns:p14="http://schemas.microsoft.com/office/powerpoint/2010/main" val="3157878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Drug Development Process</a:t>
            </a:r>
            <a:endParaRPr lang="en-GB" sz="2800" dirty="0"/>
          </a:p>
        </p:txBody>
      </p:sp>
      <p:sp>
        <p:nvSpPr>
          <p:cNvPr id="3" name="Content Placeholder 2">
            <a:extLst>
              <a:ext uri="{FF2B5EF4-FFF2-40B4-BE49-F238E27FC236}">
                <a16:creationId xmlns:a16="http://schemas.microsoft.com/office/drawing/2014/main" id="{41B25978-8696-495D-914E-3CDB22BBD1C5}"/>
              </a:ext>
            </a:extLst>
          </p:cNvPr>
          <p:cNvSpPr>
            <a:spLocks noGrp="1"/>
          </p:cNvSpPr>
          <p:nvPr>
            <p:ph idx="1"/>
          </p:nvPr>
        </p:nvSpPr>
        <p:spPr/>
        <p:txBody>
          <a:bodyPr/>
          <a:lstStyle/>
          <a:p>
            <a:r>
              <a:rPr lang="fr-CH" sz="1800" dirty="0">
                <a:latin typeface="Arial Narrow" panose="020B0606020202030204" pitchFamily="34" charset="0"/>
              </a:rPr>
              <a:t>Introduction.</a:t>
            </a:r>
          </a:p>
          <a:p>
            <a:r>
              <a:rPr lang="fr-CH" sz="1800" dirty="0" err="1">
                <a:latin typeface="Arial Narrow" panose="020B0606020202030204" pitchFamily="34" charset="0"/>
              </a:rPr>
              <a:t>Definitions</a:t>
            </a:r>
            <a:r>
              <a:rPr lang="fr-CH" sz="1800" dirty="0">
                <a:latin typeface="Arial Narrow" panose="020B0606020202030204" pitchFamily="34" charset="0"/>
              </a:rPr>
              <a:t>.</a:t>
            </a:r>
          </a:p>
          <a:p>
            <a:r>
              <a:rPr lang="fr-CH" sz="1800" dirty="0" err="1">
                <a:latin typeface="Arial Narrow" panose="020B0606020202030204" pitchFamily="34" charset="0"/>
              </a:rPr>
              <a:t>Preclinical</a:t>
            </a:r>
            <a:r>
              <a:rPr lang="fr-CH" sz="1800" dirty="0">
                <a:latin typeface="Arial Narrow" panose="020B0606020202030204" pitchFamily="34" charset="0"/>
              </a:rPr>
              <a:t> </a:t>
            </a:r>
            <a:r>
              <a:rPr lang="fr-CH" sz="1800" dirty="0" err="1">
                <a:latin typeface="Arial Narrow" panose="020B0606020202030204" pitchFamily="34" charset="0"/>
              </a:rPr>
              <a:t>overview</a:t>
            </a:r>
            <a:r>
              <a:rPr lang="fr-CH" sz="1800" dirty="0">
                <a:latin typeface="Arial Narrow" panose="020B0606020202030204" pitchFamily="34" charset="0"/>
              </a:rPr>
              <a:t>.</a:t>
            </a:r>
          </a:p>
          <a:p>
            <a:r>
              <a:rPr lang="fr-CH" sz="1800" dirty="0">
                <a:latin typeface="Arial Narrow" panose="020B0606020202030204" pitchFamily="34" charset="0"/>
              </a:rPr>
              <a:t>Chemistry, </a:t>
            </a:r>
            <a:r>
              <a:rPr lang="fr-CH" sz="1800" dirty="0" err="1">
                <a:latin typeface="Arial Narrow" panose="020B0606020202030204" pitchFamily="34" charset="0"/>
              </a:rPr>
              <a:t>Manufacturing</a:t>
            </a:r>
            <a:r>
              <a:rPr lang="fr-CH" sz="1800" dirty="0">
                <a:latin typeface="Arial Narrow" panose="020B0606020202030204" pitchFamily="34" charset="0"/>
              </a:rPr>
              <a:t>, and Controls (CMC).</a:t>
            </a:r>
          </a:p>
          <a:p>
            <a:r>
              <a:rPr lang="fr-CH" sz="1800" dirty="0" err="1">
                <a:latin typeface="Arial Narrow" panose="020B0606020202030204" pitchFamily="34" charset="0"/>
              </a:rPr>
              <a:t>Clinical</a:t>
            </a:r>
            <a:r>
              <a:rPr lang="fr-CH" sz="1800" dirty="0">
                <a:latin typeface="Arial Narrow" panose="020B0606020202030204" pitchFamily="34" charset="0"/>
              </a:rPr>
              <a:t> </a:t>
            </a:r>
            <a:r>
              <a:rPr lang="fr-CH" sz="1800" dirty="0" err="1">
                <a:latin typeface="Arial Narrow" panose="020B0606020202030204" pitchFamily="34" charset="0"/>
              </a:rPr>
              <a:t>overview</a:t>
            </a:r>
            <a:r>
              <a:rPr lang="fr-CH" sz="1800" dirty="0">
                <a:latin typeface="Arial Narrow" panose="020B0606020202030204" pitchFamily="34" charset="0"/>
              </a:rPr>
              <a:t>.</a:t>
            </a:r>
          </a:p>
          <a:p>
            <a:r>
              <a:rPr lang="fr-CH" sz="1800" dirty="0" err="1">
                <a:latin typeface="Arial Narrow" panose="020B0606020202030204" pitchFamily="34" charset="0"/>
              </a:rPr>
              <a:t>Regulations</a:t>
            </a:r>
            <a:r>
              <a:rPr lang="fr-CH" sz="1800" dirty="0">
                <a:latin typeface="Arial Narrow" panose="020B0606020202030204" pitchFamily="34" charset="0"/>
              </a:rPr>
              <a:t> - Europe.</a:t>
            </a:r>
          </a:p>
          <a:p>
            <a:pPr marL="0" indent="0">
              <a:buNone/>
            </a:pPr>
            <a:endParaRPr lang="en-GB" dirty="0"/>
          </a:p>
        </p:txBody>
      </p:sp>
    </p:spTree>
    <p:extLst>
      <p:ext uri="{BB962C8B-B14F-4D97-AF65-F5344CB8AC3E}">
        <p14:creationId xmlns:p14="http://schemas.microsoft.com/office/powerpoint/2010/main" val="952059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Drug Development Process</a:t>
            </a:r>
            <a:endParaRPr lang="en-GB" sz="2800" dirty="0"/>
          </a:p>
        </p:txBody>
      </p:sp>
      <p:sp>
        <p:nvSpPr>
          <p:cNvPr id="3" name="Content Placeholder 2">
            <a:extLst>
              <a:ext uri="{FF2B5EF4-FFF2-40B4-BE49-F238E27FC236}">
                <a16:creationId xmlns:a16="http://schemas.microsoft.com/office/drawing/2014/main" id="{41B25978-8696-495D-914E-3CDB22BBD1C5}"/>
              </a:ext>
            </a:extLst>
          </p:cNvPr>
          <p:cNvSpPr>
            <a:spLocks noGrp="1"/>
          </p:cNvSpPr>
          <p:nvPr>
            <p:ph idx="1"/>
          </p:nvPr>
        </p:nvSpPr>
        <p:spPr/>
        <p:txBody>
          <a:bodyPr/>
          <a:lstStyle/>
          <a:p>
            <a:pPr algn="ctr"/>
            <a:endParaRPr lang="fr-CH" sz="1800" dirty="0">
              <a:latin typeface="Arial Narrow" panose="020B0606020202030204" pitchFamily="34" charset="0"/>
            </a:endParaRPr>
          </a:p>
          <a:p>
            <a:pPr algn="ctr"/>
            <a:endParaRPr lang="fr-CH" sz="1800" dirty="0">
              <a:latin typeface="Arial Narrow" panose="020B0606020202030204" pitchFamily="34" charset="0"/>
            </a:endParaRPr>
          </a:p>
          <a:p>
            <a:pPr algn="ctr"/>
            <a:endParaRPr lang="fr-CH" sz="1800" dirty="0">
              <a:latin typeface="Arial Narrow" panose="020B0606020202030204" pitchFamily="34" charset="0"/>
            </a:endParaRPr>
          </a:p>
          <a:p>
            <a:pPr algn="ctr"/>
            <a:endParaRPr lang="fr-CH" sz="1800" dirty="0">
              <a:latin typeface="Arial Narrow" panose="020B0606020202030204" pitchFamily="34" charset="0"/>
            </a:endParaRPr>
          </a:p>
          <a:p>
            <a:pPr marL="0" indent="0" algn="ctr">
              <a:buNone/>
            </a:pPr>
            <a:r>
              <a:rPr lang="fr-CH" sz="2400" b="1" dirty="0">
                <a:latin typeface="Arial Narrow" panose="020B0606020202030204" pitchFamily="34" charset="0"/>
              </a:rPr>
              <a:t>Introduction.</a:t>
            </a:r>
          </a:p>
          <a:p>
            <a:pPr marL="0" indent="0">
              <a:buNone/>
            </a:pPr>
            <a:endParaRPr lang="fr-CH" sz="1800" dirty="0">
              <a:latin typeface="Arial Narrow" panose="020B0606020202030204" pitchFamily="34" charset="0"/>
            </a:endParaRPr>
          </a:p>
          <a:p>
            <a:pPr marL="0" indent="0">
              <a:buNone/>
            </a:pPr>
            <a:endParaRPr lang="en-GB" dirty="0"/>
          </a:p>
        </p:txBody>
      </p:sp>
    </p:spTree>
    <p:extLst>
      <p:ext uri="{BB962C8B-B14F-4D97-AF65-F5344CB8AC3E}">
        <p14:creationId xmlns:p14="http://schemas.microsoft.com/office/powerpoint/2010/main" val="3526369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Introduction</a:t>
            </a:r>
            <a:endParaRPr lang="en-GB" sz="2800" dirty="0"/>
          </a:p>
        </p:txBody>
      </p:sp>
      <p:sp>
        <p:nvSpPr>
          <p:cNvPr id="3" name="Content Placeholder 2">
            <a:extLst>
              <a:ext uri="{FF2B5EF4-FFF2-40B4-BE49-F238E27FC236}">
                <a16:creationId xmlns:a16="http://schemas.microsoft.com/office/drawing/2014/main" id="{41B25978-8696-495D-914E-3CDB22BBD1C5}"/>
              </a:ext>
            </a:extLst>
          </p:cNvPr>
          <p:cNvSpPr>
            <a:spLocks noGrp="1"/>
          </p:cNvSpPr>
          <p:nvPr>
            <p:ph idx="1"/>
          </p:nvPr>
        </p:nvSpPr>
        <p:spPr/>
        <p:txBody>
          <a:bodyPr/>
          <a:lstStyle/>
          <a:p>
            <a:r>
              <a:rPr lang="en-GB" sz="1800" i="1" dirty="0">
                <a:latin typeface="Arial Narrow" panose="020B0606020202030204" pitchFamily="34" charset="0"/>
              </a:rPr>
              <a:t>Drug development</a:t>
            </a:r>
            <a:r>
              <a:rPr lang="en-GB" sz="1800" dirty="0">
                <a:latin typeface="Arial Narrow" panose="020B0606020202030204" pitchFamily="34" charset="0"/>
              </a:rPr>
              <a:t> is the process of bringing a new drug molecule into clinical practice.</a:t>
            </a:r>
          </a:p>
          <a:p>
            <a:pPr marL="0" indent="0">
              <a:buNone/>
            </a:pPr>
            <a:endParaRPr lang="en-GB" sz="1800" dirty="0">
              <a:latin typeface="Arial Narrow" panose="020B0606020202030204" pitchFamily="34" charset="0"/>
            </a:endParaRPr>
          </a:p>
          <a:p>
            <a:pPr lvl="1"/>
            <a:r>
              <a:rPr lang="en-GB" sz="1800" dirty="0">
                <a:latin typeface="Arial Narrow" panose="020B0606020202030204" pitchFamily="34" charset="0"/>
              </a:rPr>
              <a:t>In its broadest definition this encompasses all steps from the basic research process of finding a suitable molecular target to supporting the commercial launch of the drug.</a:t>
            </a:r>
          </a:p>
          <a:p>
            <a:pPr marL="457200" lvl="1" indent="0">
              <a:buNone/>
            </a:pPr>
            <a:endParaRPr lang="en-GB" sz="1800" dirty="0">
              <a:latin typeface="Arial Narrow" panose="020B0606020202030204" pitchFamily="34" charset="0"/>
            </a:endParaRPr>
          </a:p>
          <a:p>
            <a:pPr lvl="1"/>
            <a:r>
              <a:rPr lang="en-GB" sz="1800" dirty="0">
                <a:latin typeface="Arial Narrow" panose="020B0606020202030204" pitchFamily="34" charset="0"/>
              </a:rPr>
              <a:t>In a narrower sense, </a:t>
            </a:r>
            <a:r>
              <a:rPr lang="en-GB" sz="1800" i="1" dirty="0">
                <a:latin typeface="Arial Narrow" panose="020B0606020202030204" pitchFamily="34" charset="0"/>
              </a:rPr>
              <a:t>development</a:t>
            </a:r>
            <a:r>
              <a:rPr lang="en-GB" sz="1800" dirty="0">
                <a:latin typeface="Arial Narrow" panose="020B0606020202030204" pitchFamily="34" charset="0"/>
              </a:rPr>
              <a:t> refers only to the clinical parts of this process, with </a:t>
            </a:r>
            <a:r>
              <a:rPr lang="en-GB" sz="1800" i="1" dirty="0">
                <a:latin typeface="Arial Narrow" panose="020B0606020202030204" pitchFamily="34" charset="0"/>
              </a:rPr>
              <a:t>discovery</a:t>
            </a:r>
            <a:r>
              <a:rPr lang="en-GB" sz="1800" dirty="0">
                <a:latin typeface="Arial Narrow" panose="020B0606020202030204" pitchFamily="34" charset="0"/>
              </a:rPr>
              <a:t> used to describe the nonclinical research components.</a:t>
            </a:r>
          </a:p>
          <a:p>
            <a:pPr marL="457200" lvl="1" indent="0">
              <a:buNone/>
            </a:pPr>
            <a:endParaRPr lang="en-GB" dirty="0"/>
          </a:p>
        </p:txBody>
      </p:sp>
    </p:spTree>
    <p:extLst>
      <p:ext uri="{BB962C8B-B14F-4D97-AF65-F5344CB8AC3E}">
        <p14:creationId xmlns:p14="http://schemas.microsoft.com/office/powerpoint/2010/main" val="1443751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Introduction</a:t>
            </a:r>
            <a:endParaRPr lang="en-GB" sz="2800" dirty="0"/>
          </a:p>
        </p:txBody>
      </p:sp>
      <p:pic>
        <p:nvPicPr>
          <p:cNvPr id="3" name="Content Placeholder 2">
            <a:extLst>
              <a:ext uri="{FF2B5EF4-FFF2-40B4-BE49-F238E27FC236}">
                <a16:creationId xmlns:a16="http://schemas.microsoft.com/office/drawing/2014/main" id="{50C57580-8A41-4B3F-9125-A4BCFBDCA7EF}"/>
              </a:ext>
            </a:extLst>
          </p:cNvPr>
          <p:cNvPicPr>
            <a:picLocks noGrp="1" noChangeAspect="1"/>
          </p:cNvPicPr>
          <p:nvPr>
            <p:ph idx="1"/>
          </p:nvPr>
        </p:nvPicPr>
        <p:blipFill>
          <a:blip r:embed="rId2"/>
          <a:stretch>
            <a:fillRect/>
          </a:stretch>
        </p:blipFill>
        <p:spPr>
          <a:xfrm>
            <a:off x="2357307" y="1825625"/>
            <a:ext cx="7256476" cy="4667250"/>
          </a:xfrm>
          <a:prstGeom prst="rect">
            <a:avLst/>
          </a:prstGeom>
        </p:spPr>
      </p:pic>
    </p:spTree>
    <p:extLst>
      <p:ext uri="{BB962C8B-B14F-4D97-AF65-F5344CB8AC3E}">
        <p14:creationId xmlns:p14="http://schemas.microsoft.com/office/powerpoint/2010/main" val="3847874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Introduction</a:t>
            </a:r>
            <a:endParaRPr lang="en-GB" sz="2800" dirty="0"/>
          </a:p>
        </p:txBody>
      </p:sp>
      <p:pic>
        <p:nvPicPr>
          <p:cNvPr id="4" name="Content Placeholder 3">
            <a:extLst>
              <a:ext uri="{FF2B5EF4-FFF2-40B4-BE49-F238E27FC236}">
                <a16:creationId xmlns:a16="http://schemas.microsoft.com/office/drawing/2014/main" id="{A00160A1-D9E4-45CC-A49A-9D8C1B0976C5}"/>
              </a:ext>
            </a:extLst>
          </p:cNvPr>
          <p:cNvPicPr>
            <a:picLocks noGrp="1" noChangeAspect="1"/>
          </p:cNvPicPr>
          <p:nvPr>
            <p:ph idx="1"/>
          </p:nvPr>
        </p:nvPicPr>
        <p:blipFill>
          <a:blip r:embed="rId2"/>
          <a:stretch>
            <a:fillRect/>
          </a:stretch>
        </p:blipFill>
        <p:spPr>
          <a:xfrm>
            <a:off x="2374084" y="2305843"/>
            <a:ext cx="7080310" cy="3902009"/>
          </a:xfrm>
          <a:prstGeom prst="rect">
            <a:avLst/>
          </a:prstGeom>
        </p:spPr>
      </p:pic>
    </p:spTree>
    <p:extLst>
      <p:ext uri="{BB962C8B-B14F-4D97-AF65-F5344CB8AC3E}">
        <p14:creationId xmlns:p14="http://schemas.microsoft.com/office/powerpoint/2010/main" val="30502059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Introduction</a:t>
            </a:r>
            <a:endParaRPr lang="en-GB" sz="2800" dirty="0"/>
          </a:p>
        </p:txBody>
      </p:sp>
      <p:pic>
        <p:nvPicPr>
          <p:cNvPr id="6" name="Content Placeholder 5">
            <a:extLst>
              <a:ext uri="{FF2B5EF4-FFF2-40B4-BE49-F238E27FC236}">
                <a16:creationId xmlns:a16="http://schemas.microsoft.com/office/drawing/2014/main" id="{CF2B6335-F9CE-42BA-A5C7-7F31444E08EC}"/>
              </a:ext>
            </a:extLst>
          </p:cNvPr>
          <p:cNvPicPr>
            <a:picLocks noGrp="1" noChangeAspect="1"/>
          </p:cNvPicPr>
          <p:nvPr>
            <p:ph idx="1"/>
          </p:nvPr>
        </p:nvPicPr>
        <p:blipFill>
          <a:blip r:embed="rId2"/>
          <a:stretch>
            <a:fillRect/>
          </a:stretch>
        </p:blipFill>
        <p:spPr>
          <a:xfrm>
            <a:off x="2315362" y="1946246"/>
            <a:ext cx="6962862" cy="4118994"/>
          </a:xfrm>
          <a:prstGeom prst="rect">
            <a:avLst/>
          </a:prstGeom>
        </p:spPr>
      </p:pic>
    </p:spTree>
    <p:extLst>
      <p:ext uri="{BB962C8B-B14F-4D97-AF65-F5344CB8AC3E}">
        <p14:creationId xmlns:p14="http://schemas.microsoft.com/office/powerpoint/2010/main" val="1751680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RA 761: 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Drug Development Process: Ten Step Overview.</a:t>
            </a:r>
            <a:endParaRPr lang="en-GB" sz="2800" dirty="0"/>
          </a:p>
        </p:txBody>
      </p:sp>
      <p:sp>
        <p:nvSpPr>
          <p:cNvPr id="3" name="Content Placeholder 2">
            <a:extLst>
              <a:ext uri="{FF2B5EF4-FFF2-40B4-BE49-F238E27FC236}">
                <a16:creationId xmlns:a16="http://schemas.microsoft.com/office/drawing/2014/main" id="{41B25978-8696-495D-914E-3CDB22BBD1C5}"/>
              </a:ext>
            </a:extLst>
          </p:cNvPr>
          <p:cNvSpPr>
            <a:spLocks noGrp="1"/>
          </p:cNvSpPr>
          <p:nvPr>
            <p:ph idx="1"/>
          </p:nvPr>
        </p:nvSpPr>
        <p:spPr/>
        <p:txBody>
          <a:bodyPr/>
          <a:lstStyle/>
          <a:p>
            <a:pPr algn="ctr"/>
            <a:endParaRPr lang="fr-CH" sz="1800" dirty="0">
              <a:latin typeface="Arial Narrow" panose="020B0606020202030204" pitchFamily="34" charset="0"/>
            </a:endParaRPr>
          </a:p>
          <a:p>
            <a:pPr algn="ctr"/>
            <a:endParaRPr lang="fr-CH" sz="1800" dirty="0">
              <a:latin typeface="Arial Narrow" panose="020B0606020202030204" pitchFamily="34" charset="0"/>
            </a:endParaRPr>
          </a:p>
          <a:p>
            <a:pPr algn="ctr"/>
            <a:endParaRPr lang="fr-CH" sz="1800" dirty="0">
              <a:latin typeface="Arial Narrow" panose="020B0606020202030204" pitchFamily="34" charset="0"/>
            </a:endParaRPr>
          </a:p>
          <a:p>
            <a:pPr algn="ctr"/>
            <a:endParaRPr lang="fr-CH" sz="1800" dirty="0">
              <a:latin typeface="Arial Narrow" panose="020B0606020202030204" pitchFamily="34" charset="0"/>
            </a:endParaRPr>
          </a:p>
          <a:p>
            <a:pPr marL="0" indent="0" algn="ctr">
              <a:buNone/>
            </a:pPr>
            <a:r>
              <a:rPr lang="en-US" b="1" dirty="0">
                <a:latin typeface="Arial Narrow" panose="020B0606020202030204" pitchFamily="34" charset="0"/>
              </a:rPr>
              <a:t>Making a Medicine: The basic principles of medicine discovery and development</a:t>
            </a:r>
            <a:endParaRPr lang="fr-CH" b="1" dirty="0">
              <a:latin typeface="Arial Narrow" panose="020B0606020202030204" pitchFamily="34" charset="0"/>
            </a:endParaRPr>
          </a:p>
          <a:p>
            <a:pPr marL="0" indent="0">
              <a:buNone/>
            </a:pPr>
            <a:endParaRPr lang="fr-CH" b="1" dirty="0">
              <a:latin typeface="Arial Narrow" panose="020B0606020202030204" pitchFamily="34" charset="0"/>
            </a:endParaRPr>
          </a:p>
          <a:p>
            <a:pPr marL="0" indent="0">
              <a:buNone/>
            </a:pPr>
            <a:endParaRPr lang="en-GB" dirty="0"/>
          </a:p>
        </p:txBody>
      </p:sp>
    </p:spTree>
    <p:extLst>
      <p:ext uri="{BB962C8B-B14F-4D97-AF65-F5344CB8AC3E}">
        <p14:creationId xmlns:p14="http://schemas.microsoft.com/office/powerpoint/2010/main" val="668885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Introduction</a:t>
            </a:r>
            <a:endParaRPr lang="en-GB" sz="2800" dirty="0"/>
          </a:p>
        </p:txBody>
      </p:sp>
      <p:pic>
        <p:nvPicPr>
          <p:cNvPr id="3" name="Content Placeholder 2">
            <a:extLst>
              <a:ext uri="{FF2B5EF4-FFF2-40B4-BE49-F238E27FC236}">
                <a16:creationId xmlns:a16="http://schemas.microsoft.com/office/drawing/2014/main" id="{9064D739-5146-476A-952D-ABA0F2BCBE8B}"/>
              </a:ext>
            </a:extLst>
          </p:cNvPr>
          <p:cNvPicPr>
            <a:picLocks noGrp="1" noChangeAspect="1"/>
          </p:cNvPicPr>
          <p:nvPr>
            <p:ph idx="1"/>
          </p:nvPr>
        </p:nvPicPr>
        <p:blipFill>
          <a:blip r:embed="rId2"/>
          <a:stretch>
            <a:fillRect/>
          </a:stretch>
        </p:blipFill>
        <p:spPr>
          <a:xfrm>
            <a:off x="2432807" y="1904302"/>
            <a:ext cx="6468306" cy="3616230"/>
          </a:xfrm>
          <a:prstGeom prst="rect">
            <a:avLst/>
          </a:prstGeom>
        </p:spPr>
      </p:pic>
    </p:spTree>
    <p:extLst>
      <p:ext uri="{BB962C8B-B14F-4D97-AF65-F5344CB8AC3E}">
        <p14:creationId xmlns:p14="http://schemas.microsoft.com/office/powerpoint/2010/main" val="39405613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Introduction</a:t>
            </a:r>
            <a:endParaRPr lang="en-GB" sz="2800" dirty="0"/>
          </a:p>
        </p:txBody>
      </p:sp>
      <p:pic>
        <p:nvPicPr>
          <p:cNvPr id="3" name="Content Placeholder 2">
            <a:extLst>
              <a:ext uri="{FF2B5EF4-FFF2-40B4-BE49-F238E27FC236}">
                <a16:creationId xmlns:a16="http://schemas.microsoft.com/office/drawing/2014/main" id="{FF4AE533-B384-42BB-A841-CB6412CA698C}"/>
              </a:ext>
            </a:extLst>
          </p:cNvPr>
          <p:cNvPicPr>
            <a:picLocks noGrp="1" noChangeAspect="1"/>
          </p:cNvPicPr>
          <p:nvPr>
            <p:ph idx="1"/>
          </p:nvPr>
        </p:nvPicPr>
        <p:blipFill>
          <a:blip r:embed="rId2"/>
          <a:stretch>
            <a:fillRect/>
          </a:stretch>
        </p:blipFill>
        <p:spPr>
          <a:xfrm>
            <a:off x="2021747" y="1690688"/>
            <a:ext cx="7550092" cy="4802187"/>
          </a:xfrm>
          <a:prstGeom prst="rect">
            <a:avLst/>
          </a:prstGeom>
        </p:spPr>
      </p:pic>
    </p:spTree>
    <p:extLst>
      <p:ext uri="{BB962C8B-B14F-4D97-AF65-F5344CB8AC3E}">
        <p14:creationId xmlns:p14="http://schemas.microsoft.com/office/powerpoint/2010/main" val="2199833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Introduction</a:t>
            </a:r>
            <a:endParaRPr lang="en-GB" sz="2800" dirty="0"/>
          </a:p>
        </p:txBody>
      </p:sp>
      <p:sp>
        <p:nvSpPr>
          <p:cNvPr id="5" name="Content Placeholder 4">
            <a:extLst>
              <a:ext uri="{FF2B5EF4-FFF2-40B4-BE49-F238E27FC236}">
                <a16:creationId xmlns:a16="http://schemas.microsoft.com/office/drawing/2014/main" id="{A96BD315-84D2-46F6-BE96-E41A53C8769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584529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Introduction</a:t>
            </a:r>
            <a:endParaRPr lang="en-GB" sz="2800" dirty="0"/>
          </a:p>
        </p:txBody>
      </p:sp>
      <p:sp>
        <p:nvSpPr>
          <p:cNvPr id="5" name="Content Placeholder 4">
            <a:extLst>
              <a:ext uri="{FF2B5EF4-FFF2-40B4-BE49-F238E27FC236}">
                <a16:creationId xmlns:a16="http://schemas.microsoft.com/office/drawing/2014/main" id="{A96BD315-84D2-46F6-BE96-E41A53C87699}"/>
              </a:ext>
            </a:extLst>
          </p:cNvPr>
          <p:cNvSpPr>
            <a:spLocks noGrp="1"/>
          </p:cNvSpPr>
          <p:nvPr>
            <p:ph idx="1"/>
          </p:nvPr>
        </p:nvSpPr>
        <p:spPr/>
        <p:txBody>
          <a:bodyPr/>
          <a:lstStyle/>
          <a:p>
            <a:pPr algn="ctr"/>
            <a:endParaRPr lang="fr-CH" dirty="0"/>
          </a:p>
          <a:p>
            <a:pPr algn="ctr"/>
            <a:endParaRPr lang="fr-CH" dirty="0"/>
          </a:p>
          <a:p>
            <a:pPr algn="ctr"/>
            <a:endParaRPr lang="fr-CH" dirty="0"/>
          </a:p>
          <a:p>
            <a:pPr marL="0" indent="0" algn="ctr">
              <a:buNone/>
            </a:pPr>
            <a:r>
              <a:rPr lang="fr-CH" b="1" dirty="0" err="1">
                <a:latin typeface="Arial Narrow" panose="020B0606020202030204" pitchFamily="34" charset="0"/>
              </a:rPr>
              <a:t>Definitions</a:t>
            </a:r>
            <a:endParaRPr lang="en-GB" b="1" dirty="0">
              <a:latin typeface="Arial Narrow" panose="020B0606020202030204" pitchFamily="34" charset="0"/>
            </a:endParaRPr>
          </a:p>
        </p:txBody>
      </p:sp>
    </p:spTree>
    <p:extLst>
      <p:ext uri="{BB962C8B-B14F-4D97-AF65-F5344CB8AC3E}">
        <p14:creationId xmlns:p14="http://schemas.microsoft.com/office/powerpoint/2010/main" val="32837528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Definitions </a:t>
            </a:r>
            <a:endParaRPr lang="en-GB" sz="2800" dirty="0"/>
          </a:p>
        </p:txBody>
      </p:sp>
      <p:sp>
        <p:nvSpPr>
          <p:cNvPr id="5" name="Content Placeholder 4">
            <a:extLst>
              <a:ext uri="{FF2B5EF4-FFF2-40B4-BE49-F238E27FC236}">
                <a16:creationId xmlns:a16="http://schemas.microsoft.com/office/drawing/2014/main" id="{A96BD315-84D2-46F6-BE96-E41A53C87699}"/>
              </a:ext>
            </a:extLst>
          </p:cNvPr>
          <p:cNvSpPr>
            <a:spLocks noGrp="1"/>
          </p:cNvSpPr>
          <p:nvPr>
            <p:ph idx="1"/>
          </p:nvPr>
        </p:nvSpPr>
        <p:spPr/>
        <p:txBody>
          <a:bodyPr>
            <a:normAutofit/>
          </a:bodyPr>
          <a:lstStyle/>
          <a:p>
            <a:endParaRPr lang="en-GB" sz="1800" dirty="0">
              <a:latin typeface="Arial Narrow" panose="020B0606020202030204" pitchFamily="34" charset="0"/>
            </a:endParaRPr>
          </a:p>
          <a:p>
            <a:r>
              <a:rPr lang="en-GB" sz="1800" dirty="0"/>
              <a:t>More specifically, Article 1(2) of Directive 2001/83/EC3 establishes the following definition of </a:t>
            </a:r>
            <a:r>
              <a:rPr lang="en-GB" sz="1800" u="sng" dirty="0"/>
              <a:t>medicinal product</a:t>
            </a:r>
            <a:r>
              <a:rPr lang="en-GB" sz="1800" dirty="0"/>
              <a:t>: </a:t>
            </a:r>
          </a:p>
          <a:p>
            <a:pPr lvl="1"/>
            <a:r>
              <a:rPr lang="en-GB" sz="1400" dirty="0"/>
              <a:t>(a) Any substance or combination of substances presented as having properties for treating or preventing disease in human beings; or</a:t>
            </a:r>
          </a:p>
          <a:p>
            <a:pPr lvl="1"/>
            <a:r>
              <a:rPr lang="en-GB" sz="1400" dirty="0"/>
              <a:t>(b) Any substance or combination of substances which may be used in or administered to human beings either with a view to restoring, correcting or modifying physiological functions by exerting a pharmacological, immunological or metabolic action, or to making a medical diagnosis. </a:t>
            </a:r>
          </a:p>
          <a:p>
            <a:r>
              <a:rPr lang="en-GB" sz="1800" u="sng" dirty="0">
                <a:latin typeface="Arial Narrow" panose="020B0606020202030204" pitchFamily="34" charset="0"/>
              </a:rPr>
              <a:t>Drugs</a:t>
            </a:r>
            <a:r>
              <a:rPr lang="en-GB" sz="1800" dirty="0">
                <a:latin typeface="Arial Narrow" panose="020B0606020202030204" pitchFamily="34" charset="0"/>
              </a:rPr>
              <a:t> are defined as articles intended for use in the diagnosis, cure, mitigation, treatment, or prevention of disease and as articles intended to affect the structure or any function of the body of man or animals. (FDA)</a:t>
            </a:r>
          </a:p>
          <a:p>
            <a:pPr marL="0" indent="0">
              <a:buNone/>
            </a:pPr>
            <a:endParaRPr lang="en-GB" sz="1800" dirty="0">
              <a:latin typeface="Arial Narrow" panose="020B0606020202030204" pitchFamily="34" charset="0"/>
            </a:endParaRPr>
          </a:p>
        </p:txBody>
      </p:sp>
    </p:spTree>
    <p:extLst>
      <p:ext uri="{BB962C8B-B14F-4D97-AF65-F5344CB8AC3E}">
        <p14:creationId xmlns:p14="http://schemas.microsoft.com/office/powerpoint/2010/main" val="3864721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Definitions</a:t>
            </a:r>
            <a:endParaRPr lang="en-GB" sz="2800" dirty="0"/>
          </a:p>
        </p:txBody>
      </p:sp>
      <p:pic>
        <p:nvPicPr>
          <p:cNvPr id="3" name="Content Placeholder 2">
            <a:extLst>
              <a:ext uri="{FF2B5EF4-FFF2-40B4-BE49-F238E27FC236}">
                <a16:creationId xmlns:a16="http://schemas.microsoft.com/office/drawing/2014/main" id="{081A8AD1-6C90-4DD8-8939-DA990D9E3F29}"/>
              </a:ext>
            </a:extLst>
          </p:cNvPr>
          <p:cNvPicPr>
            <a:picLocks noGrp="1" noChangeAspect="1"/>
          </p:cNvPicPr>
          <p:nvPr>
            <p:ph idx="1"/>
          </p:nvPr>
        </p:nvPicPr>
        <p:blipFill>
          <a:blip r:embed="rId2"/>
          <a:stretch>
            <a:fillRect/>
          </a:stretch>
        </p:blipFill>
        <p:spPr>
          <a:xfrm>
            <a:off x="2239861" y="1690688"/>
            <a:ext cx="7793371" cy="4486275"/>
          </a:xfrm>
          <a:prstGeom prst="rect">
            <a:avLst/>
          </a:prstGeom>
        </p:spPr>
      </p:pic>
    </p:spTree>
    <p:extLst>
      <p:ext uri="{BB962C8B-B14F-4D97-AF65-F5344CB8AC3E}">
        <p14:creationId xmlns:p14="http://schemas.microsoft.com/office/powerpoint/2010/main" val="41327111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Definitions</a:t>
            </a:r>
            <a:endParaRPr lang="en-GB" sz="2800" dirty="0"/>
          </a:p>
        </p:txBody>
      </p:sp>
      <p:pic>
        <p:nvPicPr>
          <p:cNvPr id="3" name="Content Placeholder 2">
            <a:extLst>
              <a:ext uri="{FF2B5EF4-FFF2-40B4-BE49-F238E27FC236}">
                <a16:creationId xmlns:a16="http://schemas.microsoft.com/office/drawing/2014/main" id="{C79718ED-0374-4B18-BF65-F185A3217F03}"/>
              </a:ext>
            </a:extLst>
          </p:cNvPr>
          <p:cNvPicPr>
            <a:picLocks noGrp="1" noChangeAspect="1"/>
          </p:cNvPicPr>
          <p:nvPr>
            <p:ph idx="1"/>
          </p:nvPr>
        </p:nvPicPr>
        <p:blipFill>
          <a:blip r:embed="rId2"/>
          <a:stretch>
            <a:fillRect/>
          </a:stretch>
        </p:blipFill>
        <p:spPr>
          <a:xfrm>
            <a:off x="3283055" y="1825625"/>
            <a:ext cx="5625890" cy="4351338"/>
          </a:xfrm>
          <a:prstGeom prst="rect">
            <a:avLst/>
          </a:prstGeom>
        </p:spPr>
      </p:pic>
    </p:spTree>
    <p:extLst>
      <p:ext uri="{BB962C8B-B14F-4D97-AF65-F5344CB8AC3E}">
        <p14:creationId xmlns:p14="http://schemas.microsoft.com/office/powerpoint/2010/main" val="32697025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Definitions</a:t>
            </a:r>
            <a:endParaRPr lang="en-GB" sz="2800" dirty="0"/>
          </a:p>
        </p:txBody>
      </p:sp>
      <p:pic>
        <p:nvPicPr>
          <p:cNvPr id="3" name="Content Placeholder 2">
            <a:extLst>
              <a:ext uri="{FF2B5EF4-FFF2-40B4-BE49-F238E27FC236}">
                <a16:creationId xmlns:a16="http://schemas.microsoft.com/office/drawing/2014/main" id="{FED0875F-5FBD-471A-BBC5-F940794A98A2}"/>
              </a:ext>
            </a:extLst>
          </p:cNvPr>
          <p:cNvPicPr>
            <a:picLocks noGrp="1" noChangeAspect="1"/>
          </p:cNvPicPr>
          <p:nvPr>
            <p:ph idx="1"/>
          </p:nvPr>
        </p:nvPicPr>
        <p:blipFill>
          <a:blip r:embed="rId2"/>
          <a:stretch>
            <a:fillRect/>
          </a:stretch>
        </p:blipFill>
        <p:spPr>
          <a:xfrm>
            <a:off x="2995046" y="1901126"/>
            <a:ext cx="5178451" cy="4351338"/>
          </a:xfrm>
          <a:prstGeom prst="rect">
            <a:avLst/>
          </a:prstGeom>
        </p:spPr>
      </p:pic>
    </p:spTree>
    <p:extLst>
      <p:ext uri="{BB962C8B-B14F-4D97-AF65-F5344CB8AC3E}">
        <p14:creationId xmlns:p14="http://schemas.microsoft.com/office/powerpoint/2010/main" val="965670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Definitions</a:t>
            </a:r>
            <a:endParaRPr lang="en-GB" sz="2800" dirty="0"/>
          </a:p>
        </p:txBody>
      </p:sp>
      <p:pic>
        <p:nvPicPr>
          <p:cNvPr id="3" name="Content Placeholder 2">
            <a:extLst>
              <a:ext uri="{FF2B5EF4-FFF2-40B4-BE49-F238E27FC236}">
                <a16:creationId xmlns:a16="http://schemas.microsoft.com/office/drawing/2014/main" id="{1BDFA595-9C81-44B0-A306-94EB40884700}"/>
              </a:ext>
            </a:extLst>
          </p:cNvPr>
          <p:cNvPicPr>
            <a:picLocks noGrp="1" noChangeAspect="1"/>
          </p:cNvPicPr>
          <p:nvPr>
            <p:ph idx="1"/>
          </p:nvPr>
        </p:nvPicPr>
        <p:blipFill>
          <a:blip r:embed="rId2"/>
          <a:stretch>
            <a:fillRect/>
          </a:stretch>
        </p:blipFill>
        <p:spPr>
          <a:xfrm>
            <a:off x="3328190" y="1817236"/>
            <a:ext cx="5535619" cy="4351338"/>
          </a:xfrm>
          <a:prstGeom prst="rect">
            <a:avLst/>
          </a:prstGeom>
        </p:spPr>
      </p:pic>
    </p:spTree>
    <p:extLst>
      <p:ext uri="{BB962C8B-B14F-4D97-AF65-F5344CB8AC3E}">
        <p14:creationId xmlns:p14="http://schemas.microsoft.com/office/powerpoint/2010/main" val="41264888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Definitions</a:t>
            </a:r>
            <a:endParaRPr lang="en-GB" sz="2800" dirty="0"/>
          </a:p>
        </p:txBody>
      </p:sp>
      <p:pic>
        <p:nvPicPr>
          <p:cNvPr id="3" name="Content Placeholder 2">
            <a:extLst>
              <a:ext uri="{FF2B5EF4-FFF2-40B4-BE49-F238E27FC236}">
                <a16:creationId xmlns:a16="http://schemas.microsoft.com/office/drawing/2014/main" id="{19CED630-2B67-493A-BBB3-90529A623C52}"/>
              </a:ext>
            </a:extLst>
          </p:cNvPr>
          <p:cNvPicPr>
            <a:picLocks noGrp="1" noChangeAspect="1"/>
          </p:cNvPicPr>
          <p:nvPr>
            <p:ph idx="1"/>
          </p:nvPr>
        </p:nvPicPr>
        <p:blipFill>
          <a:blip r:embed="rId2"/>
          <a:stretch>
            <a:fillRect/>
          </a:stretch>
        </p:blipFill>
        <p:spPr>
          <a:xfrm>
            <a:off x="3109912" y="2229644"/>
            <a:ext cx="5972175" cy="3543300"/>
          </a:xfrm>
          <a:prstGeom prst="rect">
            <a:avLst/>
          </a:prstGeom>
        </p:spPr>
      </p:pic>
    </p:spTree>
    <p:extLst>
      <p:ext uri="{BB962C8B-B14F-4D97-AF65-F5344CB8AC3E}">
        <p14:creationId xmlns:p14="http://schemas.microsoft.com/office/powerpoint/2010/main" val="1372412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It takes over 12 years and costs on average over €1 billion to do all the research and development necessary before a new medicine is available for patients to use.</a:t>
            </a:r>
          </a:p>
          <a:p>
            <a:r>
              <a:rPr lang="en-GB" dirty="0"/>
              <a:t>Medicines development is a high risk venture. </a:t>
            </a:r>
          </a:p>
          <a:p>
            <a:pPr lvl="1"/>
            <a:r>
              <a:rPr lang="en-GB" dirty="0"/>
              <a:t>Around 98% of medicines that enter development being developed do not make it to the market</a:t>
            </a:r>
          </a:p>
          <a:p>
            <a:pPr lvl="1"/>
            <a:r>
              <a:rPr lang="en-GB" dirty="0"/>
              <a:t>This is largely because the benefits and risks of development do not compare well with medicines that are already available.</a:t>
            </a:r>
          </a:p>
        </p:txBody>
      </p:sp>
      <p:sp>
        <p:nvSpPr>
          <p:cNvPr id="3" name="Title 2"/>
          <p:cNvSpPr>
            <a:spLocks noGrp="1"/>
          </p:cNvSpPr>
          <p:nvPr>
            <p:ph type="title"/>
          </p:nvPr>
        </p:nvSpPr>
        <p:spPr/>
        <p:txBody>
          <a:bodyPr/>
          <a:lstStyle/>
          <a:p>
            <a:r>
              <a:rPr lang="en-GB" dirty="0"/>
              <a:t>Overview</a:t>
            </a:r>
          </a:p>
        </p:txBody>
      </p:sp>
      <p:sp>
        <p:nvSpPr>
          <p:cNvPr id="4" name="Slide Number Placeholder 3"/>
          <p:cNvSpPr>
            <a:spLocks noGrp="1"/>
          </p:cNvSpPr>
          <p:nvPr>
            <p:ph type="sldNum" sz="quarter" idx="12"/>
          </p:nvPr>
        </p:nvSpPr>
        <p:spPr/>
        <p:txBody>
          <a:bodyPr/>
          <a:lstStyle/>
          <a:p>
            <a:fld id="{61FCC69C-9B8E-4208-8737-B4C333BC0DAC}" type="slidenum">
              <a:rPr lang="en-IE" smtClean="0"/>
              <a:t>5</a:t>
            </a:fld>
            <a:endParaRPr lang="en-IE" dirty="0"/>
          </a:p>
        </p:txBody>
      </p:sp>
    </p:spTree>
    <p:extLst>
      <p:ext uri="{BB962C8B-B14F-4D97-AF65-F5344CB8AC3E}">
        <p14:creationId xmlns:p14="http://schemas.microsoft.com/office/powerpoint/2010/main" val="137997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Definitions</a:t>
            </a:r>
            <a:endParaRPr lang="en-GB" sz="2800" dirty="0"/>
          </a:p>
        </p:txBody>
      </p:sp>
      <p:sp>
        <p:nvSpPr>
          <p:cNvPr id="5" name="Content Placeholder 4">
            <a:extLst>
              <a:ext uri="{FF2B5EF4-FFF2-40B4-BE49-F238E27FC236}">
                <a16:creationId xmlns:a16="http://schemas.microsoft.com/office/drawing/2014/main" id="{A96BD315-84D2-46F6-BE96-E41A53C87699}"/>
              </a:ext>
            </a:extLst>
          </p:cNvPr>
          <p:cNvSpPr>
            <a:spLocks noGrp="1"/>
          </p:cNvSpPr>
          <p:nvPr>
            <p:ph idx="1"/>
          </p:nvPr>
        </p:nvSpPr>
        <p:spPr/>
        <p:txBody>
          <a:bodyPr/>
          <a:lstStyle/>
          <a:p>
            <a:pPr marL="0" indent="0">
              <a:buNone/>
            </a:pPr>
            <a:r>
              <a:rPr lang="en-GB" sz="1800" dirty="0">
                <a:latin typeface="Arial Narrow" panose="020B0606020202030204" pitchFamily="34" charset="0"/>
              </a:rPr>
              <a:t>Half-Life and ADME</a:t>
            </a:r>
          </a:p>
          <a:p>
            <a:r>
              <a:rPr lang="en-GB" sz="1800" dirty="0">
                <a:latin typeface="Arial Narrow" panose="020B0606020202030204" pitchFamily="34" charset="0"/>
              </a:rPr>
              <a:t>The </a:t>
            </a:r>
            <a:r>
              <a:rPr lang="en-GB" sz="1800" dirty="0">
                <a:latin typeface="Arial Narrow" panose="020B0606020202030204" pitchFamily="34" charset="0"/>
                <a:hlinkClick r:id="rId2" tooltip="Learn more about Drug Half Life from ScienceDirect's AI-generated Topic Pages"/>
              </a:rPr>
              <a:t>drug half-life</a:t>
            </a:r>
            <a:r>
              <a:rPr lang="en-GB" sz="1800" dirty="0">
                <a:latin typeface="Arial Narrow" panose="020B0606020202030204" pitchFamily="34" charset="0"/>
              </a:rPr>
              <a:t> (</a:t>
            </a:r>
            <a:r>
              <a:rPr lang="en-GB" sz="1800" i="1" dirty="0">
                <a:latin typeface="Arial Narrow" panose="020B0606020202030204" pitchFamily="34" charset="0"/>
              </a:rPr>
              <a:t>t</a:t>
            </a:r>
            <a:r>
              <a:rPr lang="en-GB" sz="1800" baseline="-25000" dirty="0">
                <a:latin typeface="Arial Narrow" panose="020B0606020202030204" pitchFamily="34" charset="0"/>
              </a:rPr>
              <a:t>1/2</a:t>
            </a:r>
            <a:r>
              <a:rPr lang="en-GB" sz="1800" dirty="0">
                <a:latin typeface="Arial Narrow" panose="020B0606020202030204" pitchFamily="34" charset="0"/>
              </a:rPr>
              <a:t>) is the time required for a </a:t>
            </a:r>
            <a:r>
              <a:rPr lang="en-GB" sz="1800" dirty="0">
                <a:latin typeface="Arial Narrow" panose="020B0606020202030204" pitchFamily="34" charset="0"/>
                <a:hlinkClick r:id="rId3" tooltip="Learn more about Drug Concentration from ScienceDirect's AI-generated Topic Pages"/>
              </a:rPr>
              <a:t>drug concentration</a:t>
            </a:r>
            <a:r>
              <a:rPr lang="en-GB" sz="1800" dirty="0">
                <a:latin typeface="Arial Narrow" panose="020B0606020202030204" pitchFamily="34" charset="0"/>
              </a:rPr>
              <a:t> to decrease by 50%. Half-life is a first-order kinetic process because the same proportion, 50%, of the drug is removed during equal periods. </a:t>
            </a:r>
          </a:p>
          <a:p>
            <a:r>
              <a:rPr lang="en-GB" sz="1800" b="1" dirty="0">
                <a:latin typeface="Arial Narrow" panose="020B0606020202030204" pitchFamily="34" charset="0"/>
              </a:rPr>
              <a:t>ADME</a:t>
            </a:r>
            <a:r>
              <a:rPr lang="en-GB" sz="1800" dirty="0">
                <a:latin typeface="Arial Narrow" panose="020B0606020202030204" pitchFamily="34" charset="0"/>
              </a:rPr>
              <a:t> is an </a:t>
            </a:r>
            <a:r>
              <a:rPr lang="en-GB" sz="1800" dirty="0">
                <a:latin typeface="Arial Narrow" panose="020B0606020202030204" pitchFamily="34" charset="0"/>
                <a:hlinkClick r:id="rId4" tooltip="Abbreviation"/>
              </a:rPr>
              <a:t>abbreviation</a:t>
            </a:r>
            <a:r>
              <a:rPr lang="en-GB" sz="1800" dirty="0">
                <a:latin typeface="Arial Narrow" panose="020B0606020202030204" pitchFamily="34" charset="0"/>
              </a:rPr>
              <a:t> in </a:t>
            </a:r>
            <a:r>
              <a:rPr lang="en-GB" sz="1800" dirty="0">
                <a:latin typeface="Arial Narrow" panose="020B0606020202030204" pitchFamily="34" charset="0"/>
                <a:hlinkClick r:id="rId5" tooltip="Pharmacokinetics"/>
              </a:rPr>
              <a:t>pharmacokinetics</a:t>
            </a:r>
            <a:r>
              <a:rPr lang="en-GB" sz="1800" dirty="0">
                <a:latin typeface="Arial Narrow" panose="020B0606020202030204" pitchFamily="34" charset="0"/>
              </a:rPr>
              <a:t> and </a:t>
            </a:r>
            <a:r>
              <a:rPr lang="en-GB" sz="1800" dirty="0">
                <a:latin typeface="Arial Narrow" panose="020B0606020202030204" pitchFamily="34" charset="0"/>
                <a:hlinkClick r:id="rId6" tooltip="Pharmacology"/>
              </a:rPr>
              <a:t>pharmacology</a:t>
            </a:r>
            <a:r>
              <a:rPr lang="en-GB" sz="1800" dirty="0">
                <a:latin typeface="Arial Narrow" panose="020B0606020202030204" pitchFamily="34" charset="0"/>
              </a:rPr>
              <a:t> for "</a:t>
            </a:r>
            <a:r>
              <a:rPr lang="en-GB" sz="1800" dirty="0">
                <a:latin typeface="Arial Narrow" panose="020B0606020202030204" pitchFamily="34" charset="0"/>
                <a:hlinkClick r:id="rId7" tooltip="Absorption (pharmacokinetics)"/>
              </a:rPr>
              <a:t>absorption</a:t>
            </a:r>
            <a:r>
              <a:rPr lang="en-GB" sz="1800" dirty="0">
                <a:latin typeface="Arial Narrow" panose="020B0606020202030204" pitchFamily="34" charset="0"/>
              </a:rPr>
              <a:t>, </a:t>
            </a:r>
            <a:r>
              <a:rPr lang="en-GB" sz="1800" dirty="0">
                <a:latin typeface="Arial Narrow" panose="020B0606020202030204" pitchFamily="34" charset="0"/>
                <a:hlinkClick r:id="rId8" tooltip="Distribution (pharmacology)"/>
              </a:rPr>
              <a:t>distribution</a:t>
            </a:r>
            <a:r>
              <a:rPr lang="en-GB" sz="1800" dirty="0">
                <a:latin typeface="Arial Narrow" panose="020B0606020202030204" pitchFamily="34" charset="0"/>
              </a:rPr>
              <a:t>, </a:t>
            </a:r>
            <a:r>
              <a:rPr lang="en-GB" sz="1800" u="sng" dirty="0">
                <a:latin typeface="Arial Narrow" panose="020B0606020202030204" pitchFamily="34" charset="0"/>
                <a:hlinkClick r:id="rId9"/>
              </a:rPr>
              <a:t>metabolism</a:t>
            </a:r>
            <a:r>
              <a:rPr lang="en-GB" sz="1800" dirty="0">
                <a:latin typeface="Arial Narrow" panose="020B0606020202030204" pitchFamily="34" charset="0"/>
              </a:rPr>
              <a:t>, and </a:t>
            </a:r>
            <a:r>
              <a:rPr lang="en-GB" sz="1800" dirty="0">
                <a:latin typeface="Arial Narrow" panose="020B0606020202030204" pitchFamily="34" charset="0"/>
                <a:hlinkClick r:id="rId10" tooltip="Excretion"/>
              </a:rPr>
              <a:t>excretion</a:t>
            </a:r>
            <a:r>
              <a:rPr lang="en-GB" sz="1800" dirty="0">
                <a:latin typeface="Arial Narrow" panose="020B0606020202030204" pitchFamily="34" charset="0"/>
              </a:rPr>
              <a:t>", and describes the disposition of a </a:t>
            </a:r>
            <a:r>
              <a:rPr lang="en-GB" sz="1800" dirty="0">
                <a:latin typeface="Arial Narrow" panose="020B0606020202030204" pitchFamily="34" charset="0"/>
                <a:hlinkClick r:id="rId11" tooltip="Pharmaceutical"/>
              </a:rPr>
              <a:t>pharmaceutical</a:t>
            </a:r>
            <a:r>
              <a:rPr lang="en-GB" sz="1800" dirty="0">
                <a:latin typeface="Arial Narrow" panose="020B0606020202030204" pitchFamily="34" charset="0"/>
              </a:rPr>
              <a:t> </a:t>
            </a:r>
            <a:r>
              <a:rPr lang="en-GB" sz="1800" dirty="0">
                <a:latin typeface="Arial Narrow" panose="020B0606020202030204" pitchFamily="34" charset="0"/>
                <a:hlinkClick r:id="rId12" tooltip="Chemical compound"/>
              </a:rPr>
              <a:t>compound</a:t>
            </a:r>
            <a:r>
              <a:rPr lang="en-GB" sz="1800" dirty="0">
                <a:latin typeface="Arial Narrow" panose="020B0606020202030204" pitchFamily="34" charset="0"/>
              </a:rPr>
              <a:t> within an </a:t>
            </a:r>
            <a:r>
              <a:rPr lang="en-GB" sz="1800" dirty="0">
                <a:latin typeface="Arial Narrow" panose="020B0606020202030204" pitchFamily="34" charset="0"/>
                <a:hlinkClick r:id="rId13" tooltip="Organism"/>
              </a:rPr>
              <a:t>organism</a:t>
            </a:r>
            <a:endParaRPr lang="en-GB" sz="1800" b="1" dirty="0">
              <a:latin typeface="Arial Narrow" panose="020B0606020202030204" pitchFamily="34" charset="0"/>
            </a:endParaRPr>
          </a:p>
        </p:txBody>
      </p:sp>
    </p:spTree>
    <p:extLst>
      <p:ext uri="{BB962C8B-B14F-4D97-AF65-F5344CB8AC3E}">
        <p14:creationId xmlns:p14="http://schemas.microsoft.com/office/powerpoint/2010/main" val="15330161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Definitions</a:t>
            </a:r>
            <a:endParaRPr lang="en-GB" sz="2800" dirty="0"/>
          </a:p>
        </p:txBody>
      </p:sp>
      <p:sp>
        <p:nvSpPr>
          <p:cNvPr id="5" name="Content Placeholder 4">
            <a:extLst>
              <a:ext uri="{FF2B5EF4-FFF2-40B4-BE49-F238E27FC236}">
                <a16:creationId xmlns:a16="http://schemas.microsoft.com/office/drawing/2014/main" id="{A96BD315-84D2-46F6-BE96-E41A53C87699}"/>
              </a:ext>
            </a:extLst>
          </p:cNvPr>
          <p:cNvSpPr>
            <a:spLocks noGrp="1"/>
          </p:cNvSpPr>
          <p:nvPr>
            <p:ph idx="1"/>
          </p:nvPr>
        </p:nvSpPr>
        <p:spPr/>
        <p:txBody>
          <a:bodyPr/>
          <a:lstStyle/>
          <a:p>
            <a:r>
              <a:rPr lang="fr-CH" b="1" dirty="0" err="1">
                <a:latin typeface="Arial Narrow" panose="020B0606020202030204" pitchFamily="34" charset="0"/>
              </a:rPr>
              <a:t>Comprehensive</a:t>
            </a:r>
            <a:r>
              <a:rPr lang="fr-CH" b="1" dirty="0">
                <a:latin typeface="Arial Narrow" panose="020B0606020202030204" pitchFamily="34" charset="0"/>
              </a:rPr>
              <a:t> </a:t>
            </a:r>
            <a:r>
              <a:rPr lang="fr-CH" b="1" dirty="0" err="1">
                <a:latin typeface="Arial Narrow" panose="020B0606020202030204" pitchFamily="34" charset="0"/>
              </a:rPr>
              <a:t>list</a:t>
            </a:r>
            <a:r>
              <a:rPr lang="fr-CH" b="1" dirty="0">
                <a:latin typeface="Arial Narrow" panose="020B0606020202030204" pitchFamily="34" charset="0"/>
              </a:rPr>
              <a:t>:</a:t>
            </a:r>
          </a:p>
          <a:p>
            <a:pPr marL="0" indent="0">
              <a:buNone/>
            </a:pPr>
            <a:r>
              <a:rPr lang="en-GB" b="1" u="sng" dirty="0">
                <a:latin typeface="Arial Narrow" panose="020B0606020202030204" pitchFamily="34" charset="0"/>
                <a:hlinkClick r:id="rId2"/>
              </a:rPr>
              <a:t>https://www.ivowen.com/regulatory-affairs-common-abbreviations-acronyms/</a:t>
            </a:r>
            <a:r>
              <a:rPr lang="en-GB" b="1" dirty="0">
                <a:latin typeface="Arial Narrow" panose="020B0606020202030204" pitchFamily="34" charset="0"/>
              </a:rPr>
              <a:t>  </a:t>
            </a:r>
          </a:p>
        </p:txBody>
      </p:sp>
    </p:spTree>
    <p:extLst>
      <p:ext uri="{BB962C8B-B14F-4D97-AF65-F5344CB8AC3E}">
        <p14:creationId xmlns:p14="http://schemas.microsoft.com/office/powerpoint/2010/main" val="41226729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endParaRPr lang="en-GB" sz="2800" dirty="0"/>
          </a:p>
        </p:txBody>
      </p:sp>
      <p:sp>
        <p:nvSpPr>
          <p:cNvPr id="3" name="Content Placeholder 2">
            <a:extLst>
              <a:ext uri="{FF2B5EF4-FFF2-40B4-BE49-F238E27FC236}">
                <a16:creationId xmlns:a16="http://schemas.microsoft.com/office/drawing/2014/main" id="{41B25978-8696-495D-914E-3CDB22BBD1C5}"/>
              </a:ext>
            </a:extLst>
          </p:cNvPr>
          <p:cNvSpPr>
            <a:spLocks noGrp="1"/>
          </p:cNvSpPr>
          <p:nvPr>
            <p:ph idx="1"/>
          </p:nvPr>
        </p:nvSpPr>
        <p:spPr/>
        <p:txBody>
          <a:bodyPr/>
          <a:lstStyle/>
          <a:p>
            <a:pPr algn="ctr"/>
            <a:endParaRPr lang="en-US" dirty="0"/>
          </a:p>
          <a:p>
            <a:pPr algn="ctr"/>
            <a:endParaRPr lang="en-US" dirty="0"/>
          </a:p>
          <a:p>
            <a:pPr algn="ctr"/>
            <a:endParaRPr lang="en-US" dirty="0"/>
          </a:p>
          <a:p>
            <a:pPr marL="0" indent="0" algn="ctr">
              <a:buNone/>
            </a:pPr>
            <a:r>
              <a:rPr lang="en-US" b="1" dirty="0">
                <a:latin typeface="Arial Narrow" panose="020B0606020202030204" pitchFamily="34" charset="0"/>
              </a:rPr>
              <a:t>Preclinical overview</a:t>
            </a:r>
            <a:endParaRPr lang="en-GB" b="1" dirty="0">
              <a:latin typeface="Arial Narrow" panose="020B0606020202030204" pitchFamily="34" charset="0"/>
            </a:endParaRPr>
          </a:p>
        </p:txBody>
      </p:sp>
    </p:spTree>
    <p:extLst>
      <p:ext uri="{BB962C8B-B14F-4D97-AF65-F5344CB8AC3E}">
        <p14:creationId xmlns:p14="http://schemas.microsoft.com/office/powerpoint/2010/main" val="21157758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endParaRPr lang="en-GB" sz="2800" dirty="0"/>
          </a:p>
        </p:txBody>
      </p:sp>
      <p:sp>
        <p:nvSpPr>
          <p:cNvPr id="3" name="Content Placeholder 2">
            <a:extLst>
              <a:ext uri="{FF2B5EF4-FFF2-40B4-BE49-F238E27FC236}">
                <a16:creationId xmlns:a16="http://schemas.microsoft.com/office/drawing/2014/main" id="{41B25978-8696-495D-914E-3CDB22BBD1C5}"/>
              </a:ext>
            </a:extLst>
          </p:cNvPr>
          <p:cNvSpPr>
            <a:spLocks noGrp="1"/>
          </p:cNvSpPr>
          <p:nvPr>
            <p:ph idx="1"/>
          </p:nvPr>
        </p:nvSpPr>
        <p:spPr/>
        <p:txBody>
          <a:bodyPr/>
          <a:lstStyle/>
          <a:p>
            <a:pPr algn="ctr"/>
            <a:endParaRPr lang="en-US" dirty="0"/>
          </a:p>
          <a:p>
            <a:pPr algn="ctr"/>
            <a:endParaRPr lang="en-US" dirty="0"/>
          </a:p>
          <a:p>
            <a:pPr algn="ctr"/>
            <a:endParaRPr lang="en-US" dirty="0"/>
          </a:p>
          <a:p>
            <a:pPr marL="0" indent="0" algn="ctr">
              <a:buNone/>
            </a:pPr>
            <a:r>
              <a:rPr lang="en-US" b="1" dirty="0">
                <a:latin typeface="Arial Narrow" panose="020B0606020202030204" pitchFamily="34" charset="0"/>
              </a:rPr>
              <a:t>Key EMA Guidance for First-in-Humans:</a:t>
            </a:r>
          </a:p>
          <a:p>
            <a:pPr marL="0" indent="0" algn="ctr">
              <a:buNone/>
            </a:pPr>
            <a:r>
              <a:rPr lang="en-GB" dirty="0">
                <a:hlinkClick r:id="rId2"/>
              </a:rPr>
              <a:t>https://www.ema.europa.eu/en/documents/scientific-guideline/guideline-strategies-identify-mitigate-risks-first-human-early-clinical-trials-investigational_en.pdf</a:t>
            </a:r>
            <a:r>
              <a:rPr lang="en-GB" dirty="0"/>
              <a:t> </a:t>
            </a:r>
            <a:endParaRPr lang="en-US" b="1" dirty="0">
              <a:latin typeface="Arial Narrow" panose="020B0606020202030204" pitchFamily="34" charset="0"/>
            </a:endParaRPr>
          </a:p>
          <a:p>
            <a:pPr marL="0" indent="0" algn="ctr">
              <a:buNone/>
            </a:pPr>
            <a:endParaRPr lang="en-US" b="1" dirty="0">
              <a:latin typeface="Arial Narrow" panose="020B0606020202030204" pitchFamily="34" charset="0"/>
            </a:endParaRPr>
          </a:p>
          <a:p>
            <a:pPr marL="0" indent="0" algn="ctr">
              <a:buNone/>
            </a:pPr>
            <a:endParaRPr lang="en-GB" b="1" dirty="0">
              <a:latin typeface="Arial Narrow" panose="020B0606020202030204" pitchFamily="34" charset="0"/>
            </a:endParaRPr>
          </a:p>
        </p:txBody>
      </p:sp>
    </p:spTree>
    <p:extLst>
      <p:ext uri="{BB962C8B-B14F-4D97-AF65-F5344CB8AC3E}">
        <p14:creationId xmlns:p14="http://schemas.microsoft.com/office/powerpoint/2010/main" val="23617070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Preclinical overview</a:t>
            </a:r>
            <a:endParaRPr lang="en-GB" sz="2800" dirty="0"/>
          </a:p>
        </p:txBody>
      </p:sp>
      <p:pic>
        <p:nvPicPr>
          <p:cNvPr id="5" name="Content Placeholder 4">
            <a:extLst>
              <a:ext uri="{FF2B5EF4-FFF2-40B4-BE49-F238E27FC236}">
                <a16:creationId xmlns:a16="http://schemas.microsoft.com/office/drawing/2014/main" id="{1ADED0BD-3472-4A05-9652-7562F9EB16E0}"/>
              </a:ext>
            </a:extLst>
          </p:cNvPr>
          <p:cNvPicPr>
            <a:picLocks noGrp="1" noChangeAspect="1"/>
          </p:cNvPicPr>
          <p:nvPr>
            <p:ph idx="1"/>
          </p:nvPr>
        </p:nvPicPr>
        <p:blipFill>
          <a:blip r:embed="rId2"/>
          <a:stretch>
            <a:fillRect/>
          </a:stretch>
        </p:blipFill>
        <p:spPr>
          <a:xfrm>
            <a:off x="2533475" y="1690688"/>
            <a:ext cx="6954474" cy="4508776"/>
          </a:xfrm>
          <a:prstGeom prst="rect">
            <a:avLst/>
          </a:prstGeom>
        </p:spPr>
      </p:pic>
    </p:spTree>
    <p:extLst>
      <p:ext uri="{BB962C8B-B14F-4D97-AF65-F5344CB8AC3E}">
        <p14:creationId xmlns:p14="http://schemas.microsoft.com/office/powerpoint/2010/main" val="24655938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Preclinical overview</a:t>
            </a:r>
            <a:endParaRPr lang="en-GB" sz="2800" dirty="0"/>
          </a:p>
        </p:txBody>
      </p:sp>
      <p:pic>
        <p:nvPicPr>
          <p:cNvPr id="4" name="Content Placeholder 3">
            <a:extLst>
              <a:ext uri="{FF2B5EF4-FFF2-40B4-BE49-F238E27FC236}">
                <a16:creationId xmlns:a16="http://schemas.microsoft.com/office/drawing/2014/main" id="{EA042EA6-1060-4545-9721-54E52D178A3B}"/>
              </a:ext>
            </a:extLst>
          </p:cNvPr>
          <p:cNvPicPr>
            <a:picLocks noGrp="1" noChangeAspect="1"/>
          </p:cNvPicPr>
          <p:nvPr>
            <p:ph idx="1"/>
          </p:nvPr>
        </p:nvPicPr>
        <p:blipFill>
          <a:blip r:embed="rId2"/>
          <a:stretch>
            <a:fillRect/>
          </a:stretch>
        </p:blipFill>
        <p:spPr>
          <a:xfrm>
            <a:off x="2441196" y="1825625"/>
            <a:ext cx="6736360" cy="4351338"/>
          </a:xfrm>
          <a:prstGeom prst="rect">
            <a:avLst/>
          </a:prstGeom>
        </p:spPr>
      </p:pic>
    </p:spTree>
    <p:extLst>
      <p:ext uri="{BB962C8B-B14F-4D97-AF65-F5344CB8AC3E}">
        <p14:creationId xmlns:p14="http://schemas.microsoft.com/office/powerpoint/2010/main" val="41141715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Preclinical overview</a:t>
            </a:r>
            <a:endParaRPr lang="en-GB" sz="2800" dirty="0"/>
          </a:p>
        </p:txBody>
      </p:sp>
      <p:pic>
        <p:nvPicPr>
          <p:cNvPr id="4" name="Content Placeholder 3">
            <a:extLst>
              <a:ext uri="{FF2B5EF4-FFF2-40B4-BE49-F238E27FC236}">
                <a16:creationId xmlns:a16="http://schemas.microsoft.com/office/drawing/2014/main" id="{D9402B46-82AB-4847-A5D4-6AD2DB813D1B}"/>
              </a:ext>
            </a:extLst>
          </p:cNvPr>
          <p:cNvPicPr>
            <a:picLocks noGrp="1" noChangeAspect="1"/>
          </p:cNvPicPr>
          <p:nvPr>
            <p:ph idx="1"/>
          </p:nvPr>
        </p:nvPicPr>
        <p:blipFill>
          <a:blip r:embed="rId2"/>
          <a:stretch>
            <a:fillRect/>
          </a:stretch>
        </p:blipFill>
        <p:spPr>
          <a:xfrm>
            <a:off x="1886274" y="1825625"/>
            <a:ext cx="8419452" cy="4351338"/>
          </a:xfrm>
          <a:prstGeom prst="rect">
            <a:avLst/>
          </a:prstGeom>
        </p:spPr>
      </p:pic>
    </p:spTree>
    <p:extLst>
      <p:ext uri="{BB962C8B-B14F-4D97-AF65-F5344CB8AC3E}">
        <p14:creationId xmlns:p14="http://schemas.microsoft.com/office/powerpoint/2010/main" val="18801306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Preclinical overview</a:t>
            </a:r>
            <a:endParaRPr lang="en-GB" sz="2800" dirty="0"/>
          </a:p>
        </p:txBody>
      </p:sp>
      <p:pic>
        <p:nvPicPr>
          <p:cNvPr id="4" name="Content Placeholder 3">
            <a:extLst>
              <a:ext uri="{FF2B5EF4-FFF2-40B4-BE49-F238E27FC236}">
                <a16:creationId xmlns:a16="http://schemas.microsoft.com/office/drawing/2014/main" id="{797EE76E-BB5D-4002-B768-2B9D430F034E}"/>
              </a:ext>
            </a:extLst>
          </p:cNvPr>
          <p:cNvPicPr>
            <a:picLocks noGrp="1" noChangeAspect="1"/>
          </p:cNvPicPr>
          <p:nvPr>
            <p:ph idx="1"/>
          </p:nvPr>
        </p:nvPicPr>
        <p:blipFill>
          <a:blip r:embed="rId2"/>
          <a:stretch>
            <a:fillRect/>
          </a:stretch>
        </p:blipFill>
        <p:spPr>
          <a:xfrm>
            <a:off x="1997822" y="1825625"/>
            <a:ext cx="8196356" cy="4351338"/>
          </a:xfrm>
          <a:prstGeom prst="rect">
            <a:avLst/>
          </a:prstGeom>
        </p:spPr>
      </p:pic>
    </p:spTree>
    <p:extLst>
      <p:ext uri="{BB962C8B-B14F-4D97-AF65-F5344CB8AC3E}">
        <p14:creationId xmlns:p14="http://schemas.microsoft.com/office/powerpoint/2010/main" val="40167912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endParaRPr lang="en-GB" sz="2800" dirty="0"/>
          </a:p>
        </p:txBody>
      </p:sp>
      <p:sp>
        <p:nvSpPr>
          <p:cNvPr id="3" name="Content Placeholder 2">
            <a:extLst>
              <a:ext uri="{FF2B5EF4-FFF2-40B4-BE49-F238E27FC236}">
                <a16:creationId xmlns:a16="http://schemas.microsoft.com/office/drawing/2014/main" id="{41B25978-8696-495D-914E-3CDB22BBD1C5}"/>
              </a:ext>
            </a:extLst>
          </p:cNvPr>
          <p:cNvSpPr>
            <a:spLocks noGrp="1"/>
          </p:cNvSpPr>
          <p:nvPr>
            <p:ph idx="1"/>
          </p:nvPr>
        </p:nvSpPr>
        <p:spPr/>
        <p:txBody>
          <a:bodyPr/>
          <a:lstStyle/>
          <a:p>
            <a:pPr algn="ctr"/>
            <a:endParaRPr lang="fr-CH" dirty="0"/>
          </a:p>
          <a:p>
            <a:pPr algn="ctr"/>
            <a:endParaRPr lang="en-GB" dirty="0"/>
          </a:p>
          <a:p>
            <a:pPr algn="ctr"/>
            <a:endParaRPr lang="en-GB" dirty="0"/>
          </a:p>
          <a:p>
            <a:pPr marL="0" indent="0" algn="ctr">
              <a:buNone/>
            </a:pPr>
            <a:r>
              <a:rPr lang="en-GB" sz="1800" b="1" dirty="0">
                <a:latin typeface="Arial Narrow" panose="020B0606020202030204" pitchFamily="34" charset="0"/>
              </a:rPr>
              <a:t>Chemistry, Manufacturing and Controls (CMC)</a:t>
            </a:r>
          </a:p>
        </p:txBody>
      </p:sp>
    </p:spTree>
    <p:extLst>
      <p:ext uri="{BB962C8B-B14F-4D97-AF65-F5344CB8AC3E}">
        <p14:creationId xmlns:p14="http://schemas.microsoft.com/office/powerpoint/2010/main" val="5308810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CMC</a:t>
            </a:r>
            <a:endParaRPr lang="en-GB" sz="2800" dirty="0"/>
          </a:p>
        </p:txBody>
      </p:sp>
      <p:pic>
        <p:nvPicPr>
          <p:cNvPr id="4" name="Content Placeholder 3">
            <a:extLst>
              <a:ext uri="{FF2B5EF4-FFF2-40B4-BE49-F238E27FC236}">
                <a16:creationId xmlns:a16="http://schemas.microsoft.com/office/drawing/2014/main" id="{6D15A7C4-B252-4504-8D88-B928D8FFD7D3}"/>
              </a:ext>
            </a:extLst>
          </p:cNvPr>
          <p:cNvPicPr>
            <a:picLocks noGrp="1" noChangeAspect="1"/>
          </p:cNvPicPr>
          <p:nvPr>
            <p:ph idx="1"/>
          </p:nvPr>
        </p:nvPicPr>
        <p:blipFill>
          <a:blip r:embed="rId2"/>
          <a:stretch>
            <a:fillRect/>
          </a:stretch>
        </p:blipFill>
        <p:spPr>
          <a:xfrm>
            <a:off x="2416028" y="1825624"/>
            <a:ext cx="6878973" cy="4776511"/>
          </a:xfrm>
          <a:prstGeom prst="rect">
            <a:avLst/>
          </a:prstGeom>
        </p:spPr>
      </p:pic>
    </p:spTree>
    <p:extLst>
      <p:ext uri="{BB962C8B-B14F-4D97-AF65-F5344CB8AC3E}">
        <p14:creationId xmlns:p14="http://schemas.microsoft.com/office/powerpoint/2010/main" val="214265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6"/>
          <p:cNvPicPr/>
          <p:nvPr/>
        </p:nvPicPr>
        <p:blipFill>
          <a:blip r:embed="rId3" cstate="print">
            <a:extLst>
              <a:ext uri="{28A0092B-C50C-407E-A947-70E740481C1C}">
                <a14:useLocalDpi xmlns:a14="http://schemas.microsoft.com/office/drawing/2010/main" val="0"/>
              </a:ext>
            </a:extLst>
          </a:blip>
          <a:stretch>
            <a:fillRect/>
          </a:stretch>
        </p:blipFill>
        <p:spPr>
          <a:xfrm>
            <a:off x="1526224" y="814387"/>
            <a:ext cx="9141777" cy="6043611"/>
          </a:xfrm>
          <a:prstGeom prst="rect">
            <a:avLst/>
          </a:prstGeom>
        </p:spPr>
      </p:pic>
      <p:sp>
        <p:nvSpPr>
          <p:cNvPr id="6" name="Title 5"/>
          <p:cNvSpPr>
            <a:spLocks noGrp="1"/>
          </p:cNvSpPr>
          <p:nvPr>
            <p:ph type="title" idx="4294967295"/>
          </p:nvPr>
        </p:nvSpPr>
        <p:spPr>
          <a:xfrm>
            <a:off x="1909766" y="155567"/>
            <a:ext cx="6508750" cy="946150"/>
          </a:xfrm>
          <a:prstGeom prst="rect">
            <a:avLst/>
          </a:prstGeom>
        </p:spPr>
        <p:txBody>
          <a:bodyPr/>
          <a:lstStyle/>
          <a:p>
            <a:r>
              <a:rPr lang="en-GB" sz="2800" b="1" dirty="0">
                <a:latin typeface="Arial" panose="020B0604020202020204" pitchFamily="34" charset="0"/>
                <a:cs typeface="Arial" panose="020B0604020202020204" pitchFamily="34" charset="0"/>
              </a:rPr>
              <a:t>The medicines development process</a:t>
            </a:r>
          </a:p>
        </p:txBody>
      </p:sp>
    </p:spTree>
    <p:extLst>
      <p:ext uri="{BB962C8B-B14F-4D97-AF65-F5344CB8AC3E}">
        <p14:creationId xmlns:p14="http://schemas.microsoft.com/office/powerpoint/2010/main" val="40291564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RA 761: 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CMC</a:t>
            </a:r>
            <a:endParaRPr lang="en-GB" sz="2800" dirty="0"/>
          </a:p>
        </p:txBody>
      </p:sp>
      <p:pic>
        <p:nvPicPr>
          <p:cNvPr id="4" name="Content Placeholder 3">
            <a:extLst>
              <a:ext uri="{FF2B5EF4-FFF2-40B4-BE49-F238E27FC236}">
                <a16:creationId xmlns:a16="http://schemas.microsoft.com/office/drawing/2014/main" id="{39F0A95F-0D07-411D-905C-55FE68BAE7F7}"/>
              </a:ext>
            </a:extLst>
          </p:cNvPr>
          <p:cNvPicPr>
            <a:picLocks noGrp="1" noChangeAspect="1"/>
          </p:cNvPicPr>
          <p:nvPr>
            <p:ph idx="1"/>
          </p:nvPr>
        </p:nvPicPr>
        <p:blipFill>
          <a:blip r:embed="rId2"/>
          <a:stretch>
            <a:fillRect/>
          </a:stretch>
        </p:blipFill>
        <p:spPr>
          <a:xfrm>
            <a:off x="2090903" y="1825625"/>
            <a:ext cx="8010194" cy="4351338"/>
          </a:xfrm>
          <a:prstGeom prst="rect">
            <a:avLst/>
          </a:prstGeom>
        </p:spPr>
      </p:pic>
    </p:spTree>
    <p:extLst>
      <p:ext uri="{BB962C8B-B14F-4D97-AF65-F5344CB8AC3E}">
        <p14:creationId xmlns:p14="http://schemas.microsoft.com/office/powerpoint/2010/main" val="25128299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CMC</a:t>
            </a:r>
            <a:endParaRPr lang="en-GB" sz="2800" dirty="0"/>
          </a:p>
        </p:txBody>
      </p:sp>
      <p:pic>
        <p:nvPicPr>
          <p:cNvPr id="4" name="Content Placeholder 3">
            <a:extLst>
              <a:ext uri="{FF2B5EF4-FFF2-40B4-BE49-F238E27FC236}">
                <a16:creationId xmlns:a16="http://schemas.microsoft.com/office/drawing/2014/main" id="{EAB1CB7D-6259-48EF-9395-56C7D6892FDB}"/>
              </a:ext>
            </a:extLst>
          </p:cNvPr>
          <p:cNvPicPr>
            <a:picLocks noGrp="1" noChangeAspect="1"/>
          </p:cNvPicPr>
          <p:nvPr>
            <p:ph idx="1"/>
          </p:nvPr>
        </p:nvPicPr>
        <p:blipFill>
          <a:blip r:embed="rId2"/>
          <a:stretch>
            <a:fillRect/>
          </a:stretch>
        </p:blipFill>
        <p:spPr>
          <a:xfrm>
            <a:off x="2183613" y="1825625"/>
            <a:ext cx="7824774" cy="4351338"/>
          </a:xfrm>
          <a:prstGeom prst="rect">
            <a:avLst/>
          </a:prstGeom>
        </p:spPr>
      </p:pic>
    </p:spTree>
    <p:extLst>
      <p:ext uri="{BB962C8B-B14F-4D97-AF65-F5344CB8AC3E}">
        <p14:creationId xmlns:p14="http://schemas.microsoft.com/office/powerpoint/2010/main" val="16306935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CMC</a:t>
            </a:r>
            <a:endParaRPr lang="en-GB" sz="2800" dirty="0"/>
          </a:p>
        </p:txBody>
      </p:sp>
      <p:pic>
        <p:nvPicPr>
          <p:cNvPr id="4" name="Content Placeholder 3">
            <a:extLst>
              <a:ext uri="{FF2B5EF4-FFF2-40B4-BE49-F238E27FC236}">
                <a16:creationId xmlns:a16="http://schemas.microsoft.com/office/drawing/2014/main" id="{5D5EE28C-E7CC-4726-8AAA-5268F38274E7}"/>
              </a:ext>
            </a:extLst>
          </p:cNvPr>
          <p:cNvPicPr>
            <a:picLocks noGrp="1" noChangeAspect="1"/>
          </p:cNvPicPr>
          <p:nvPr>
            <p:ph idx="1"/>
          </p:nvPr>
        </p:nvPicPr>
        <p:blipFill>
          <a:blip r:embed="rId2"/>
          <a:stretch>
            <a:fillRect/>
          </a:stretch>
        </p:blipFill>
        <p:spPr>
          <a:xfrm>
            <a:off x="2234785" y="1825625"/>
            <a:ext cx="7722429" cy="4351338"/>
          </a:xfrm>
          <a:prstGeom prst="rect">
            <a:avLst/>
          </a:prstGeom>
        </p:spPr>
      </p:pic>
    </p:spTree>
    <p:extLst>
      <p:ext uri="{BB962C8B-B14F-4D97-AF65-F5344CB8AC3E}">
        <p14:creationId xmlns:p14="http://schemas.microsoft.com/office/powerpoint/2010/main" val="41508583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CMC</a:t>
            </a:r>
            <a:endParaRPr lang="en-GB" sz="2800" dirty="0"/>
          </a:p>
        </p:txBody>
      </p:sp>
      <p:pic>
        <p:nvPicPr>
          <p:cNvPr id="4" name="Content Placeholder 3">
            <a:extLst>
              <a:ext uri="{FF2B5EF4-FFF2-40B4-BE49-F238E27FC236}">
                <a16:creationId xmlns:a16="http://schemas.microsoft.com/office/drawing/2014/main" id="{5B12425D-7381-4116-B246-5A74E8842118}"/>
              </a:ext>
            </a:extLst>
          </p:cNvPr>
          <p:cNvPicPr>
            <a:picLocks noGrp="1" noChangeAspect="1"/>
          </p:cNvPicPr>
          <p:nvPr>
            <p:ph idx="1"/>
          </p:nvPr>
        </p:nvPicPr>
        <p:blipFill>
          <a:blip r:embed="rId2"/>
          <a:stretch>
            <a:fillRect/>
          </a:stretch>
        </p:blipFill>
        <p:spPr>
          <a:xfrm>
            <a:off x="1937857" y="1825624"/>
            <a:ext cx="8053063" cy="4575175"/>
          </a:xfrm>
          <a:prstGeom prst="rect">
            <a:avLst/>
          </a:prstGeom>
        </p:spPr>
      </p:pic>
    </p:spTree>
    <p:extLst>
      <p:ext uri="{BB962C8B-B14F-4D97-AF65-F5344CB8AC3E}">
        <p14:creationId xmlns:p14="http://schemas.microsoft.com/office/powerpoint/2010/main" val="32433831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CMC</a:t>
            </a:r>
            <a:endParaRPr lang="en-GB" sz="2800" dirty="0"/>
          </a:p>
        </p:txBody>
      </p:sp>
      <p:pic>
        <p:nvPicPr>
          <p:cNvPr id="4" name="Content Placeholder 3">
            <a:extLst>
              <a:ext uri="{FF2B5EF4-FFF2-40B4-BE49-F238E27FC236}">
                <a16:creationId xmlns:a16="http://schemas.microsoft.com/office/drawing/2014/main" id="{6AB60C31-942B-4E41-A822-C186A44DE942}"/>
              </a:ext>
            </a:extLst>
          </p:cNvPr>
          <p:cNvPicPr>
            <a:picLocks noGrp="1" noChangeAspect="1"/>
          </p:cNvPicPr>
          <p:nvPr>
            <p:ph idx="1"/>
          </p:nvPr>
        </p:nvPicPr>
        <p:blipFill>
          <a:blip r:embed="rId2"/>
          <a:stretch>
            <a:fillRect/>
          </a:stretch>
        </p:blipFill>
        <p:spPr>
          <a:xfrm>
            <a:off x="2156919" y="1825625"/>
            <a:ext cx="7878161" cy="4351338"/>
          </a:xfrm>
          <a:prstGeom prst="rect">
            <a:avLst/>
          </a:prstGeom>
        </p:spPr>
      </p:pic>
    </p:spTree>
    <p:extLst>
      <p:ext uri="{BB962C8B-B14F-4D97-AF65-F5344CB8AC3E}">
        <p14:creationId xmlns:p14="http://schemas.microsoft.com/office/powerpoint/2010/main" val="21556603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CMC</a:t>
            </a:r>
            <a:endParaRPr lang="en-GB" sz="2800" dirty="0"/>
          </a:p>
        </p:txBody>
      </p:sp>
      <p:pic>
        <p:nvPicPr>
          <p:cNvPr id="4" name="Content Placeholder 3">
            <a:extLst>
              <a:ext uri="{FF2B5EF4-FFF2-40B4-BE49-F238E27FC236}">
                <a16:creationId xmlns:a16="http://schemas.microsoft.com/office/drawing/2014/main" id="{E011082F-BF55-4D6B-BB38-04B47381C028}"/>
              </a:ext>
            </a:extLst>
          </p:cNvPr>
          <p:cNvPicPr>
            <a:picLocks noGrp="1" noChangeAspect="1"/>
          </p:cNvPicPr>
          <p:nvPr>
            <p:ph idx="1"/>
          </p:nvPr>
        </p:nvPicPr>
        <p:blipFill>
          <a:blip r:embed="rId2"/>
          <a:stretch>
            <a:fillRect/>
          </a:stretch>
        </p:blipFill>
        <p:spPr>
          <a:xfrm>
            <a:off x="2129442" y="1825625"/>
            <a:ext cx="7933116" cy="4351338"/>
          </a:xfrm>
          <a:prstGeom prst="rect">
            <a:avLst/>
          </a:prstGeom>
        </p:spPr>
      </p:pic>
    </p:spTree>
    <p:extLst>
      <p:ext uri="{BB962C8B-B14F-4D97-AF65-F5344CB8AC3E}">
        <p14:creationId xmlns:p14="http://schemas.microsoft.com/office/powerpoint/2010/main" val="5486389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CMC – Guidance, check for updates before use!!</a:t>
            </a:r>
            <a:endParaRPr lang="en-GB" sz="2800" dirty="0"/>
          </a:p>
        </p:txBody>
      </p:sp>
      <p:pic>
        <p:nvPicPr>
          <p:cNvPr id="4" name="Content Placeholder 3">
            <a:extLst>
              <a:ext uri="{FF2B5EF4-FFF2-40B4-BE49-F238E27FC236}">
                <a16:creationId xmlns:a16="http://schemas.microsoft.com/office/drawing/2014/main" id="{A794684B-ADDC-42B9-9D22-A843C42B62DA}"/>
              </a:ext>
            </a:extLst>
          </p:cNvPr>
          <p:cNvPicPr>
            <a:picLocks noGrp="1" noChangeAspect="1"/>
          </p:cNvPicPr>
          <p:nvPr>
            <p:ph idx="1"/>
          </p:nvPr>
        </p:nvPicPr>
        <p:blipFill>
          <a:blip r:embed="rId2"/>
          <a:stretch>
            <a:fillRect/>
          </a:stretch>
        </p:blipFill>
        <p:spPr>
          <a:xfrm>
            <a:off x="2277620" y="1825625"/>
            <a:ext cx="7636759" cy="4351338"/>
          </a:xfrm>
          <a:prstGeom prst="rect">
            <a:avLst/>
          </a:prstGeom>
        </p:spPr>
      </p:pic>
    </p:spTree>
    <p:extLst>
      <p:ext uri="{BB962C8B-B14F-4D97-AF65-F5344CB8AC3E}">
        <p14:creationId xmlns:p14="http://schemas.microsoft.com/office/powerpoint/2010/main" val="28083456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RA 761: 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Clinical Overview</a:t>
            </a:r>
            <a:endParaRPr lang="en-GB" sz="2800" dirty="0"/>
          </a:p>
        </p:txBody>
      </p:sp>
      <p:sp>
        <p:nvSpPr>
          <p:cNvPr id="3" name="Content Placeholder 2">
            <a:extLst>
              <a:ext uri="{FF2B5EF4-FFF2-40B4-BE49-F238E27FC236}">
                <a16:creationId xmlns:a16="http://schemas.microsoft.com/office/drawing/2014/main" id="{41B25978-8696-495D-914E-3CDB22BBD1C5}"/>
              </a:ext>
            </a:extLst>
          </p:cNvPr>
          <p:cNvSpPr>
            <a:spLocks noGrp="1"/>
          </p:cNvSpPr>
          <p:nvPr>
            <p:ph idx="1"/>
          </p:nvPr>
        </p:nvSpPr>
        <p:spPr/>
        <p:txBody>
          <a:bodyPr/>
          <a:lstStyle/>
          <a:p>
            <a:pPr algn="ctr"/>
            <a:endParaRPr lang="fr-CH" dirty="0"/>
          </a:p>
          <a:p>
            <a:pPr algn="ctr"/>
            <a:endParaRPr lang="en-GB" dirty="0"/>
          </a:p>
          <a:p>
            <a:pPr algn="ctr"/>
            <a:endParaRPr lang="en-GB" dirty="0"/>
          </a:p>
          <a:p>
            <a:pPr marL="0" indent="0" algn="ctr">
              <a:buNone/>
            </a:pPr>
            <a:r>
              <a:rPr lang="en-GB" b="1" dirty="0">
                <a:latin typeface="Arial Narrow" panose="020B0606020202030204" pitchFamily="34" charset="0"/>
              </a:rPr>
              <a:t>CLINICAL OVERVIEW</a:t>
            </a:r>
          </a:p>
        </p:txBody>
      </p:sp>
    </p:spTree>
    <p:extLst>
      <p:ext uri="{BB962C8B-B14F-4D97-AF65-F5344CB8AC3E}">
        <p14:creationId xmlns:p14="http://schemas.microsoft.com/office/powerpoint/2010/main" val="40043901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Clinical Overview  - The Clinical Trial Protocol</a:t>
            </a:r>
            <a:endParaRPr lang="en-GB" sz="2800" dirty="0"/>
          </a:p>
        </p:txBody>
      </p:sp>
      <p:sp>
        <p:nvSpPr>
          <p:cNvPr id="3" name="Content Placeholder 2">
            <a:extLst>
              <a:ext uri="{FF2B5EF4-FFF2-40B4-BE49-F238E27FC236}">
                <a16:creationId xmlns:a16="http://schemas.microsoft.com/office/drawing/2014/main" id="{41B25978-8696-495D-914E-3CDB22BBD1C5}"/>
              </a:ext>
            </a:extLst>
          </p:cNvPr>
          <p:cNvSpPr>
            <a:spLocks noGrp="1"/>
          </p:cNvSpPr>
          <p:nvPr>
            <p:ph idx="1"/>
          </p:nvPr>
        </p:nvSpPr>
        <p:spPr/>
        <p:txBody>
          <a:bodyPr/>
          <a:lstStyle/>
          <a:p>
            <a:endParaRPr lang="fr-CH" dirty="0"/>
          </a:p>
          <a:p>
            <a:endParaRPr lang="en-GB" dirty="0"/>
          </a:p>
          <a:p>
            <a:pPr algn="ctr"/>
            <a:endParaRPr lang="en-GB" dirty="0"/>
          </a:p>
          <a:p>
            <a:pPr marL="0" indent="0" algn="ctr">
              <a:buNone/>
            </a:pPr>
            <a:endParaRPr lang="en-GB" b="1" dirty="0">
              <a:latin typeface="Arial Narrow" panose="020B0606020202030204" pitchFamily="34" charset="0"/>
            </a:endParaRPr>
          </a:p>
        </p:txBody>
      </p:sp>
      <p:pic>
        <p:nvPicPr>
          <p:cNvPr id="4" name="Picture 3">
            <a:extLst>
              <a:ext uri="{FF2B5EF4-FFF2-40B4-BE49-F238E27FC236}">
                <a16:creationId xmlns:a16="http://schemas.microsoft.com/office/drawing/2014/main" id="{EE047D54-8023-4787-B24A-2B4D3143DA72}"/>
              </a:ext>
            </a:extLst>
          </p:cNvPr>
          <p:cNvPicPr>
            <a:picLocks noChangeAspect="1"/>
          </p:cNvPicPr>
          <p:nvPr/>
        </p:nvPicPr>
        <p:blipFill>
          <a:blip r:embed="rId2"/>
          <a:stretch>
            <a:fillRect/>
          </a:stretch>
        </p:blipFill>
        <p:spPr>
          <a:xfrm>
            <a:off x="2424418" y="1690687"/>
            <a:ext cx="7319657" cy="4491037"/>
          </a:xfrm>
          <a:prstGeom prst="rect">
            <a:avLst/>
          </a:prstGeom>
        </p:spPr>
      </p:pic>
    </p:spTree>
    <p:extLst>
      <p:ext uri="{BB962C8B-B14F-4D97-AF65-F5344CB8AC3E}">
        <p14:creationId xmlns:p14="http://schemas.microsoft.com/office/powerpoint/2010/main" val="30405795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Clinical Overview</a:t>
            </a:r>
            <a:endParaRPr lang="en-GB" sz="2800" dirty="0"/>
          </a:p>
        </p:txBody>
      </p:sp>
      <p:sp>
        <p:nvSpPr>
          <p:cNvPr id="3" name="Content Placeholder 2">
            <a:extLst>
              <a:ext uri="{FF2B5EF4-FFF2-40B4-BE49-F238E27FC236}">
                <a16:creationId xmlns:a16="http://schemas.microsoft.com/office/drawing/2014/main" id="{41B25978-8696-495D-914E-3CDB22BBD1C5}"/>
              </a:ext>
            </a:extLst>
          </p:cNvPr>
          <p:cNvSpPr>
            <a:spLocks noGrp="1"/>
          </p:cNvSpPr>
          <p:nvPr>
            <p:ph idx="1"/>
          </p:nvPr>
        </p:nvSpPr>
        <p:spPr/>
        <p:txBody>
          <a:bodyPr/>
          <a:lstStyle/>
          <a:p>
            <a:endParaRPr lang="fr-CH" dirty="0"/>
          </a:p>
          <a:p>
            <a:pPr algn="ctr"/>
            <a:endParaRPr lang="en-GB" dirty="0"/>
          </a:p>
          <a:p>
            <a:pPr algn="ctr"/>
            <a:endParaRPr lang="en-GB" dirty="0"/>
          </a:p>
          <a:p>
            <a:pPr marL="0" indent="0" algn="ctr">
              <a:buNone/>
            </a:pPr>
            <a:endParaRPr lang="en-GB" b="1" dirty="0">
              <a:latin typeface="Arial Narrow" panose="020B0606020202030204" pitchFamily="34" charset="0"/>
            </a:endParaRPr>
          </a:p>
        </p:txBody>
      </p:sp>
      <p:pic>
        <p:nvPicPr>
          <p:cNvPr id="4" name="Picture 3">
            <a:extLst>
              <a:ext uri="{FF2B5EF4-FFF2-40B4-BE49-F238E27FC236}">
                <a16:creationId xmlns:a16="http://schemas.microsoft.com/office/drawing/2014/main" id="{97A8EDAC-17C6-4090-BDD9-038272CDFF61}"/>
              </a:ext>
            </a:extLst>
          </p:cNvPr>
          <p:cNvPicPr>
            <a:picLocks noChangeAspect="1"/>
          </p:cNvPicPr>
          <p:nvPr/>
        </p:nvPicPr>
        <p:blipFill>
          <a:blip r:embed="rId2"/>
          <a:stretch>
            <a:fillRect/>
          </a:stretch>
        </p:blipFill>
        <p:spPr>
          <a:xfrm>
            <a:off x="2114026" y="1690688"/>
            <a:ext cx="7793372" cy="4351338"/>
          </a:xfrm>
          <a:prstGeom prst="rect">
            <a:avLst/>
          </a:prstGeom>
        </p:spPr>
      </p:pic>
    </p:spTree>
    <p:extLst>
      <p:ext uri="{BB962C8B-B14F-4D97-AF65-F5344CB8AC3E}">
        <p14:creationId xmlns:p14="http://schemas.microsoft.com/office/powerpoint/2010/main" val="2346242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Pre-discovery and determining if there is an ‘unmet need’.</a:t>
            </a:r>
          </a:p>
          <a:p>
            <a:pPr lvl="1"/>
            <a:r>
              <a:rPr lang="en-GB" dirty="0"/>
              <a:t>Scientists in academia (universities) and in the industry (pharmaceutical companies) work to understand the disease in the pre-discovery phase.</a:t>
            </a:r>
          </a:p>
          <a:p>
            <a:r>
              <a:rPr lang="en-GB" dirty="0"/>
              <a:t>An ‘unmet need’ refers to a disease where either: </a:t>
            </a:r>
            <a:endParaRPr lang="de-CH" dirty="0"/>
          </a:p>
          <a:p>
            <a:pPr lvl="1"/>
            <a:r>
              <a:rPr lang="en-GB" dirty="0"/>
              <a:t>there is no suitable medicine available, </a:t>
            </a:r>
            <a:r>
              <a:rPr lang="en-GB" b="1" dirty="0"/>
              <a:t>or</a:t>
            </a:r>
            <a:endParaRPr lang="de-CH" b="1" dirty="0"/>
          </a:p>
          <a:p>
            <a:pPr lvl="1"/>
            <a:r>
              <a:rPr lang="en-GB" dirty="0"/>
              <a:t>there is a medicine available, but some patients may be unable to take it due to unacceptable side effects that they experience.</a:t>
            </a:r>
            <a:endParaRPr lang="de-CH" dirty="0"/>
          </a:p>
        </p:txBody>
      </p:sp>
      <p:sp>
        <p:nvSpPr>
          <p:cNvPr id="3" name="Title 2"/>
          <p:cNvSpPr>
            <a:spLocks noGrp="1"/>
          </p:cNvSpPr>
          <p:nvPr>
            <p:ph type="title"/>
          </p:nvPr>
        </p:nvSpPr>
        <p:spPr/>
        <p:txBody>
          <a:bodyPr/>
          <a:lstStyle/>
          <a:p>
            <a:r>
              <a:rPr lang="en-GB" dirty="0"/>
              <a:t>STEP 1: </a:t>
            </a:r>
            <a:r>
              <a:rPr lang="en-US" dirty="0"/>
              <a:t>Discovery (1)</a:t>
            </a:r>
            <a:endParaRPr lang="en-GB" dirty="0"/>
          </a:p>
        </p:txBody>
      </p:sp>
      <p:sp>
        <p:nvSpPr>
          <p:cNvPr id="6" name="Slide Number Placeholder 5"/>
          <p:cNvSpPr>
            <a:spLocks noGrp="1"/>
          </p:cNvSpPr>
          <p:nvPr>
            <p:ph type="sldNum" sz="quarter" idx="12"/>
          </p:nvPr>
        </p:nvSpPr>
        <p:spPr/>
        <p:txBody>
          <a:bodyPr/>
          <a:lstStyle/>
          <a:p>
            <a:fld id="{61FCC69C-9B8E-4208-8737-B4C333BC0DAC}" type="slidenum">
              <a:rPr lang="en-IE" smtClean="0"/>
              <a:t>7</a:t>
            </a:fld>
            <a:endParaRPr lang="en-IE" dirty="0"/>
          </a:p>
        </p:txBody>
      </p:sp>
    </p:spTree>
    <p:extLst>
      <p:ext uri="{BB962C8B-B14F-4D97-AF65-F5344CB8AC3E}">
        <p14:creationId xmlns:p14="http://schemas.microsoft.com/office/powerpoint/2010/main" val="15390172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Clinical Overview</a:t>
            </a:r>
            <a:endParaRPr lang="en-GB" sz="2800" dirty="0"/>
          </a:p>
        </p:txBody>
      </p:sp>
      <p:sp>
        <p:nvSpPr>
          <p:cNvPr id="3" name="Content Placeholder 2">
            <a:extLst>
              <a:ext uri="{FF2B5EF4-FFF2-40B4-BE49-F238E27FC236}">
                <a16:creationId xmlns:a16="http://schemas.microsoft.com/office/drawing/2014/main" id="{41B25978-8696-495D-914E-3CDB22BBD1C5}"/>
              </a:ext>
            </a:extLst>
          </p:cNvPr>
          <p:cNvSpPr>
            <a:spLocks noGrp="1"/>
          </p:cNvSpPr>
          <p:nvPr>
            <p:ph idx="1"/>
          </p:nvPr>
        </p:nvSpPr>
        <p:spPr/>
        <p:txBody>
          <a:bodyPr/>
          <a:lstStyle/>
          <a:p>
            <a:pPr marL="0" indent="0">
              <a:buNone/>
            </a:pPr>
            <a:r>
              <a:rPr lang="fr-CH" dirty="0" err="1"/>
              <a:t>Who</a:t>
            </a:r>
            <a:r>
              <a:rPr lang="fr-CH" dirty="0"/>
              <a:t> </a:t>
            </a:r>
            <a:r>
              <a:rPr lang="fr-CH" dirty="0" err="1"/>
              <a:t>Writes</a:t>
            </a:r>
            <a:r>
              <a:rPr lang="fr-CH" dirty="0"/>
              <a:t> the Protocol:</a:t>
            </a:r>
          </a:p>
          <a:p>
            <a:r>
              <a:rPr lang="en-US" altLang="en-US" dirty="0"/>
              <a:t>Sponsor</a:t>
            </a:r>
          </a:p>
          <a:p>
            <a:pPr lvl="1"/>
            <a:r>
              <a:rPr lang="en-US" altLang="en-US" dirty="0"/>
              <a:t>Commercial manufacturer</a:t>
            </a:r>
          </a:p>
          <a:p>
            <a:pPr lvl="2"/>
            <a:r>
              <a:rPr lang="en-US" altLang="en-US" dirty="0"/>
              <a:t>Pharmaceutical or Biotech company</a:t>
            </a:r>
          </a:p>
          <a:p>
            <a:pPr lvl="2"/>
            <a:r>
              <a:rPr lang="en-US" altLang="en-US" dirty="0"/>
              <a:t>Medical Device company</a:t>
            </a:r>
          </a:p>
          <a:p>
            <a:r>
              <a:rPr lang="en-US" altLang="en-US" dirty="0"/>
              <a:t>Investigators and study team</a:t>
            </a:r>
          </a:p>
          <a:p>
            <a:pPr lvl="1"/>
            <a:r>
              <a:rPr lang="en-US" altLang="en-US" dirty="0"/>
              <a:t>Investigator initiated</a:t>
            </a:r>
          </a:p>
          <a:p>
            <a:endParaRPr lang="en-GB" dirty="0"/>
          </a:p>
          <a:p>
            <a:pPr algn="ctr"/>
            <a:endParaRPr lang="en-GB" dirty="0"/>
          </a:p>
          <a:p>
            <a:pPr marL="0" indent="0" algn="ctr">
              <a:buNone/>
            </a:pPr>
            <a:endParaRPr lang="en-GB" b="1" dirty="0">
              <a:latin typeface="Arial Narrow" panose="020B0606020202030204" pitchFamily="34" charset="0"/>
            </a:endParaRPr>
          </a:p>
        </p:txBody>
      </p:sp>
    </p:spTree>
    <p:extLst>
      <p:ext uri="{BB962C8B-B14F-4D97-AF65-F5344CB8AC3E}">
        <p14:creationId xmlns:p14="http://schemas.microsoft.com/office/powerpoint/2010/main" val="11624896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Clinical Overview</a:t>
            </a:r>
            <a:endParaRPr lang="en-GB" sz="2800" dirty="0"/>
          </a:p>
        </p:txBody>
      </p:sp>
      <p:sp>
        <p:nvSpPr>
          <p:cNvPr id="3" name="Content Placeholder 2">
            <a:extLst>
              <a:ext uri="{FF2B5EF4-FFF2-40B4-BE49-F238E27FC236}">
                <a16:creationId xmlns:a16="http://schemas.microsoft.com/office/drawing/2014/main" id="{41B25978-8696-495D-914E-3CDB22BBD1C5}"/>
              </a:ext>
            </a:extLst>
          </p:cNvPr>
          <p:cNvSpPr>
            <a:spLocks noGrp="1"/>
          </p:cNvSpPr>
          <p:nvPr>
            <p:ph idx="1"/>
          </p:nvPr>
        </p:nvSpPr>
        <p:spPr/>
        <p:txBody>
          <a:bodyPr/>
          <a:lstStyle/>
          <a:p>
            <a:endParaRPr lang="fr-CH" dirty="0"/>
          </a:p>
          <a:p>
            <a:endParaRPr lang="en-GB" dirty="0"/>
          </a:p>
          <a:p>
            <a:pPr algn="ctr"/>
            <a:endParaRPr lang="en-GB" dirty="0"/>
          </a:p>
          <a:p>
            <a:pPr marL="0" indent="0" algn="ctr">
              <a:buNone/>
            </a:pPr>
            <a:endParaRPr lang="en-GB" b="1" dirty="0">
              <a:latin typeface="Arial Narrow" panose="020B0606020202030204" pitchFamily="34" charset="0"/>
            </a:endParaRPr>
          </a:p>
        </p:txBody>
      </p:sp>
      <p:pic>
        <p:nvPicPr>
          <p:cNvPr id="4" name="Picture 3">
            <a:extLst>
              <a:ext uri="{FF2B5EF4-FFF2-40B4-BE49-F238E27FC236}">
                <a16:creationId xmlns:a16="http://schemas.microsoft.com/office/drawing/2014/main" id="{174CA080-1F0C-4585-B801-04E6C8040B92}"/>
              </a:ext>
            </a:extLst>
          </p:cNvPr>
          <p:cNvPicPr>
            <a:picLocks noChangeAspect="1"/>
          </p:cNvPicPr>
          <p:nvPr/>
        </p:nvPicPr>
        <p:blipFill>
          <a:blip r:embed="rId2"/>
          <a:stretch>
            <a:fillRect/>
          </a:stretch>
        </p:blipFill>
        <p:spPr>
          <a:xfrm>
            <a:off x="2432807" y="1825625"/>
            <a:ext cx="7415868" cy="4231226"/>
          </a:xfrm>
          <a:prstGeom prst="rect">
            <a:avLst/>
          </a:prstGeom>
        </p:spPr>
      </p:pic>
    </p:spTree>
    <p:extLst>
      <p:ext uri="{BB962C8B-B14F-4D97-AF65-F5344CB8AC3E}">
        <p14:creationId xmlns:p14="http://schemas.microsoft.com/office/powerpoint/2010/main" val="29950193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Clinical Overview</a:t>
            </a:r>
            <a:endParaRPr lang="en-GB" sz="2800" dirty="0"/>
          </a:p>
        </p:txBody>
      </p:sp>
      <p:sp>
        <p:nvSpPr>
          <p:cNvPr id="3" name="Content Placeholder 2">
            <a:extLst>
              <a:ext uri="{FF2B5EF4-FFF2-40B4-BE49-F238E27FC236}">
                <a16:creationId xmlns:a16="http://schemas.microsoft.com/office/drawing/2014/main" id="{41B25978-8696-495D-914E-3CDB22BBD1C5}"/>
              </a:ext>
            </a:extLst>
          </p:cNvPr>
          <p:cNvSpPr>
            <a:spLocks noGrp="1"/>
          </p:cNvSpPr>
          <p:nvPr>
            <p:ph idx="1"/>
          </p:nvPr>
        </p:nvSpPr>
        <p:spPr/>
        <p:txBody>
          <a:bodyPr/>
          <a:lstStyle/>
          <a:p>
            <a:endParaRPr lang="fr-CH" dirty="0"/>
          </a:p>
          <a:p>
            <a:endParaRPr lang="en-GB" dirty="0"/>
          </a:p>
          <a:p>
            <a:pPr algn="ctr"/>
            <a:endParaRPr lang="en-GB" dirty="0"/>
          </a:p>
          <a:p>
            <a:pPr marL="0" indent="0" algn="ctr">
              <a:buNone/>
            </a:pPr>
            <a:endParaRPr lang="en-GB" b="1" dirty="0">
              <a:latin typeface="Arial Narrow" panose="020B0606020202030204" pitchFamily="34" charset="0"/>
            </a:endParaRPr>
          </a:p>
        </p:txBody>
      </p:sp>
      <p:pic>
        <p:nvPicPr>
          <p:cNvPr id="4" name="Picture 3">
            <a:extLst>
              <a:ext uri="{FF2B5EF4-FFF2-40B4-BE49-F238E27FC236}">
                <a16:creationId xmlns:a16="http://schemas.microsoft.com/office/drawing/2014/main" id="{88C637C7-69D9-4436-88C8-3633E2DE4862}"/>
              </a:ext>
            </a:extLst>
          </p:cNvPr>
          <p:cNvPicPr>
            <a:picLocks noChangeAspect="1"/>
          </p:cNvPicPr>
          <p:nvPr/>
        </p:nvPicPr>
        <p:blipFill>
          <a:blip r:embed="rId2"/>
          <a:stretch>
            <a:fillRect/>
          </a:stretch>
        </p:blipFill>
        <p:spPr>
          <a:xfrm>
            <a:off x="2072081" y="1753298"/>
            <a:ext cx="7852095" cy="4496499"/>
          </a:xfrm>
          <a:prstGeom prst="rect">
            <a:avLst/>
          </a:prstGeom>
        </p:spPr>
      </p:pic>
    </p:spTree>
    <p:extLst>
      <p:ext uri="{BB962C8B-B14F-4D97-AF65-F5344CB8AC3E}">
        <p14:creationId xmlns:p14="http://schemas.microsoft.com/office/powerpoint/2010/main" val="14715668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Clinical Overview</a:t>
            </a:r>
            <a:endParaRPr lang="en-GB" sz="2800" dirty="0"/>
          </a:p>
        </p:txBody>
      </p:sp>
      <p:sp>
        <p:nvSpPr>
          <p:cNvPr id="3" name="Content Placeholder 2">
            <a:extLst>
              <a:ext uri="{FF2B5EF4-FFF2-40B4-BE49-F238E27FC236}">
                <a16:creationId xmlns:a16="http://schemas.microsoft.com/office/drawing/2014/main" id="{41B25978-8696-495D-914E-3CDB22BBD1C5}"/>
              </a:ext>
            </a:extLst>
          </p:cNvPr>
          <p:cNvSpPr>
            <a:spLocks noGrp="1"/>
          </p:cNvSpPr>
          <p:nvPr>
            <p:ph idx="1"/>
          </p:nvPr>
        </p:nvSpPr>
        <p:spPr/>
        <p:txBody>
          <a:bodyPr/>
          <a:lstStyle/>
          <a:p>
            <a:endParaRPr lang="fr-CH" dirty="0"/>
          </a:p>
          <a:p>
            <a:pPr algn="ctr"/>
            <a:endParaRPr lang="en-GB" dirty="0"/>
          </a:p>
          <a:p>
            <a:pPr marL="0" indent="0" algn="ctr">
              <a:buNone/>
            </a:pPr>
            <a:r>
              <a:rPr lang="en-GB" b="1" dirty="0" err="1">
                <a:latin typeface="Arial Narrow" panose="020B0606020202030204" pitchFamily="34" charset="0"/>
              </a:rPr>
              <a:t>ICHGuidance</a:t>
            </a:r>
            <a:r>
              <a:rPr lang="fr-CH" b="1" dirty="0">
                <a:latin typeface="Arial Narrow" panose="020B0606020202030204" pitchFamily="34" charset="0"/>
              </a:rPr>
              <a:t>:</a:t>
            </a:r>
          </a:p>
          <a:p>
            <a:pPr marL="0" indent="0" algn="ctr">
              <a:buNone/>
            </a:pPr>
            <a:r>
              <a:rPr lang="en-GB" dirty="0">
                <a:hlinkClick r:id="rId2"/>
              </a:rPr>
              <a:t>https://database.ich.org/sites/default/files/E6_R2_Addendum.pdf</a:t>
            </a:r>
            <a:r>
              <a:rPr lang="en-GB" dirty="0"/>
              <a:t> </a:t>
            </a:r>
            <a:endParaRPr lang="en-GB" b="1" dirty="0">
              <a:latin typeface="Arial Narrow" panose="020B0606020202030204" pitchFamily="34" charset="0"/>
            </a:endParaRPr>
          </a:p>
        </p:txBody>
      </p:sp>
    </p:spTree>
    <p:extLst>
      <p:ext uri="{BB962C8B-B14F-4D97-AF65-F5344CB8AC3E}">
        <p14:creationId xmlns:p14="http://schemas.microsoft.com/office/powerpoint/2010/main" val="30553617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Clinical Overview</a:t>
            </a:r>
            <a:endParaRPr lang="en-GB" sz="2800" dirty="0"/>
          </a:p>
        </p:txBody>
      </p:sp>
      <p:sp>
        <p:nvSpPr>
          <p:cNvPr id="3" name="Content Placeholder 2">
            <a:extLst>
              <a:ext uri="{FF2B5EF4-FFF2-40B4-BE49-F238E27FC236}">
                <a16:creationId xmlns:a16="http://schemas.microsoft.com/office/drawing/2014/main" id="{41B25978-8696-495D-914E-3CDB22BBD1C5}"/>
              </a:ext>
            </a:extLst>
          </p:cNvPr>
          <p:cNvSpPr>
            <a:spLocks noGrp="1"/>
          </p:cNvSpPr>
          <p:nvPr>
            <p:ph idx="1"/>
          </p:nvPr>
        </p:nvSpPr>
        <p:spPr/>
        <p:txBody>
          <a:bodyPr/>
          <a:lstStyle/>
          <a:p>
            <a:endParaRPr lang="fr-CH" dirty="0"/>
          </a:p>
          <a:p>
            <a:pPr algn="ctr"/>
            <a:endParaRPr lang="en-GB" dirty="0"/>
          </a:p>
          <a:p>
            <a:pPr algn="ctr"/>
            <a:endParaRPr lang="en-GB" dirty="0"/>
          </a:p>
          <a:p>
            <a:pPr marL="0" indent="0" algn="ctr">
              <a:buNone/>
            </a:pPr>
            <a:endParaRPr lang="en-GB" b="1" dirty="0">
              <a:latin typeface="Arial Narrow" panose="020B0606020202030204" pitchFamily="34" charset="0"/>
            </a:endParaRPr>
          </a:p>
        </p:txBody>
      </p:sp>
      <p:pic>
        <p:nvPicPr>
          <p:cNvPr id="4" name="Picture 3">
            <a:extLst>
              <a:ext uri="{FF2B5EF4-FFF2-40B4-BE49-F238E27FC236}">
                <a16:creationId xmlns:a16="http://schemas.microsoft.com/office/drawing/2014/main" id="{71BAC54B-DE9C-4E9E-8CA4-B5392AFB8275}"/>
              </a:ext>
            </a:extLst>
          </p:cNvPr>
          <p:cNvPicPr>
            <a:picLocks noChangeAspect="1"/>
          </p:cNvPicPr>
          <p:nvPr/>
        </p:nvPicPr>
        <p:blipFill>
          <a:blip r:embed="rId2"/>
          <a:stretch>
            <a:fillRect/>
          </a:stretch>
        </p:blipFill>
        <p:spPr>
          <a:xfrm>
            <a:off x="1753299" y="1627463"/>
            <a:ext cx="8581938" cy="5134063"/>
          </a:xfrm>
          <a:prstGeom prst="rect">
            <a:avLst/>
          </a:prstGeom>
        </p:spPr>
      </p:pic>
    </p:spTree>
    <p:extLst>
      <p:ext uri="{BB962C8B-B14F-4D97-AF65-F5344CB8AC3E}">
        <p14:creationId xmlns:p14="http://schemas.microsoft.com/office/powerpoint/2010/main" val="5840219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Clinical Overview</a:t>
            </a:r>
            <a:endParaRPr lang="en-GB" sz="2800" dirty="0"/>
          </a:p>
        </p:txBody>
      </p:sp>
      <p:sp>
        <p:nvSpPr>
          <p:cNvPr id="3" name="Content Placeholder 2">
            <a:extLst>
              <a:ext uri="{FF2B5EF4-FFF2-40B4-BE49-F238E27FC236}">
                <a16:creationId xmlns:a16="http://schemas.microsoft.com/office/drawing/2014/main" id="{41B25978-8696-495D-914E-3CDB22BBD1C5}"/>
              </a:ext>
            </a:extLst>
          </p:cNvPr>
          <p:cNvSpPr>
            <a:spLocks noGrp="1"/>
          </p:cNvSpPr>
          <p:nvPr>
            <p:ph idx="1"/>
          </p:nvPr>
        </p:nvSpPr>
        <p:spPr/>
        <p:txBody>
          <a:bodyPr/>
          <a:lstStyle/>
          <a:p>
            <a:endParaRPr lang="fr-CH" dirty="0"/>
          </a:p>
          <a:p>
            <a:pPr algn="ctr"/>
            <a:endParaRPr lang="en-GB" dirty="0"/>
          </a:p>
          <a:p>
            <a:pPr algn="ctr"/>
            <a:endParaRPr lang="en-GB" dirty="0"/>
          </a:p>
          <a:p>
            <a:pPr marL="0" indent="0" algn="ctr">
              <a:buNone/>
            </a:pPr>
            <a:endParaRPr lang="en-GB" b="1" dirty="0">
              <a:latin typeface="Arial Narrow" panose="020B0606020202030204" pitchFamily="34" charset="0"/>
            </a:endParaRPr>
          </a:p>
        </p:txBody>
      </p:sp>
      <p:pic>
        <p:nvPicPr>
          <p:cNvPr id="4" name="Picture 3">
            <a:extLst>
              <a:ext uri="{FF2B5EF4-FFF2-40B4-BE49-F238E27FC236}">
                <a16:creationId xmlns:a16="http://schemas.microsoft.com/office/drawing/2014/main" id="{00738048-D121-4E17-AA49-DF488633A383}"/>
              </a:ext>
            </a:extLst>
          </p:cNvPr>
          <p:cNvPicPr>
            <a:picLocks noChangeAspect="1"/>
          </p:cNvPicPr>
          <p:nvPr/>
        </p:nvPicPr>
        <p:blipFill>
          <a:blip r:embed="rId2"/>
          <a:stretch>
            <a:fillRect/>
          </a:stretch>
        </p:blipFill>
        <p:spPr>
          <a:xfrm>
            <a:off x="2508308" y="1753299"/>
            <a:ext cx="7004807" cy="4739576"/>
          </a:xfrm>
          <a:prstGeom prst="rect">
            <a:avLst/>
          </a:prstGeom>
        </p:spPr>
      </p:pic>
    </p:spTree>
    <p:extLst>
      <p:ext uri="{BB962C8B-B14F-4D97-AF65-F5344CB8AC3E}">
        <p14:creationId xmlns:p14="http://schemas.microsoft.com/office/powerpoint/2010/main" val="8321826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Clinical Overview</a:t>
            </a:r>
            <a:endParaRPr lang="en-GB" sz="2800" dirty="0"/>
          </a:p>
        </p:txBody>
      </p:sp>
      <p:sp>
        <p:nvSpPr>
          <p:cNvPr id="3" name="Content Placeholder 2">
            <a:extLst>
              <a:ext uri="{FF2B5EF4-FFF2-40B4-BE49-F238E27FC236}">
                <a16:creationId xmlns:a16="http://schemas.microsoft.com/office/drawing/2014/main" id="{41B25978-8696-495D-914E-3CDB22BBD1C5}"/>
              </a:ext>
            </a:extLst>
          </p:cNvPr>
          <p:cNvSpPr>
            <a:spLocks noGrp="1"/>
          </p:cNvSpPr>
          <p:nvPr>
            <p:ph idx="1"/>
          </p:nvPr>
        </p:nvSpPr>
        <p:spPr/>
        <p:txBody>
          <a:bodyPr>
            <a:normAutofit/>
          </a:bodyPr>
          <a:lstStyle/>
          <a:p>
            <a:pPr marL="0" indent="0">
              <a:buNone/>
            </a:pPr>
            <a:r>
              <a:rPr lang="en-GB" sz="2000" b="0" i="0" dirty="0">
                <a:solidFill>
                  <a:srgbClr val="000000"/>
                </a:solidFill>
                <a:effectLst/>
                <a:latin typeface="Arial Narrow" panose="020B0606020202030204" pitchFamily="34" charset="0"/>
              </a:rPr>
              <a:t>….FIH studies require cross‐functional collaboration to be successful. Adaptive study design allows many questions to be answered, which will benefit downstream clinical development. The monitoring and collection of safety data in FIH studies is similar to the conduct of later‐stage studies, requiring explicit plans to monitor and evaluate the safety data.</a:t>
            </a:r>
          </a:p>
          <a:p>
            <a:pPr marL="0" indent="0">
              <a:buNone/>
            </a:pPr>
            <a:r>
              <a:rPr lang="en-GB" sz="1400" dirty="0">
                <a:hlinkClick r:id="rId2"/>
              </a:rPr>
              <a:t>https://www.ncbi.nlm.nih.gov/pmc/articles/PMC6342261/</a:t>
            </a:r>
            <a:r>
              <a:rPr lang="en-GB" sz="2000" dirty="0">
                <a:solidFill>
                  <a:srgbClr val="000000"/>
                </a:solidFill>
                <a:latin typeface="Arial Narrow" panose="020B0606020202030204" pitchFamily="34" charset="0"/>
              </a:rPr>
              <a:t> </a:t>
            </a:r>
          </a:p>
          <a:p>
            <a:pPr marL="0" indent="0">
              <a:buNone/>
            </a:pPr>
            <a:r>
              <a:rPr lang="en-GB" sz="2000" dirty="0">
                <a:solidFill>
                  <a:srgbClr val="000000"/>
                </a:solidFill>
                <a:latin typeface="Arial Narrow" panose="020B0606020202030204" pitchFamily="34" charset="0"/>
              </a:rPr>
              <a:t>…..We anticipate that the MABEL-based approach will be more frequently used in FIH studies with </a:t>
            </a:r>
            <a:r>
              <a:rPr lang="en-GB" sz="2000" dirty="0" err="1">
                <a:solidFill>
                  <a:srgbClr val="000000"/>
                </a:solidFill>
                <a:latin typeface="Arial Narrow" panose="020B0606020202030204" pitchFamily="34" charset="0"/>
              </a:rPr>
              <a:t>mAbs</a:t>
            </a:r>
            <a:r>
              <a:rPr lang="en-GB" sz="2000" dirty="0">
                <a:solidFill>
                  <a:srgbClr val="000000"/>
                </a:solidFill>
                <a:latin typeface="Arial Narrow" panose="020B0606020202030204" pitchFamily="34" charset="0"/>
              </a:rPr>
              <a:t> in the future, while the NOAEL-based approach is still likely to be the most commonly used method.</a:t>
            </a:r>
          </a:p>
          <a:p>
            <a:pPr marL="0" indent="0">
              <a:buNone/>
            </a:pPr>
            <a:r>
              <a:rPr lang="en-GB" sz="1400" dirty="0">
                <a:hlinkClick r:id="rId3"/>
              </a:rPr>
              <a:t>file:///C:/Users/Gautam/Dropbox/GM_Folders/5_Network/12_RA_696_EPFL_SDSU_2020/03_LITT/Determination%20of%20the%20starting%20dose%20in%20the%20first-in-human%20clinical%20trials%20with%20monoclonal%20antibodies_%20a%20systematic%20review%20of%20papers%20published%20between%201990%20and%202013.html</a:t>
            </a:r>
            <a:endParaRPr lang="en-GB" sz="2000" dirty="0">
              <a:solidFill>
                <a:srgbClr val="000000"/>
              </a:solidFill>
              <a:latin typeface="Arial Narrow" panose="020B0606020202030204" pitchFamily="34" charset="0"/>
            </a:endParaRPr>
          </a:p>
          <a:p>
            <a:pPr marL="0" indent="0">
              <a:buNone/>
            </a:pPr>
            <a:endParaRPr lang="fr-CH" sz="2000" dirty="0">
              <a:solidFill>
                <a:srgbClr val="000000"/>
              </a:solidFill>
              <a:latin typeface="Arial Narrow" panose="020B0606020202030204" pitchFamily="34" charset="0"/>
            </a:endParaRPr>
          </a:p>
        </p:txBody>
      </p:sp>
    </p:spTree>
    <p:extLst>
      <p:ext uri="{BB962C8B-B14F-4D97-AF65-F5344CB8AC3E}">
        <p14:creationId xmlns:p14="http://schemas.microsoft.com/office/powerpoint/2010/main" val="35928554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Regulations -  Europe</a:t>
            </a:r>
            <a:endParaRPr lang="en-GB" sz="2800" dirty="0"/>
          </a:p>
        </p:txBody>
      </p:sp>
      <p:sp>
        <p:nvSpPr>
          <p:cNvPr id="3" name="Content Placeholder 2">
            <a:extLst>
              <a:ext uri="{FF2B5EF4-FFF2-40B4-BE49-F238E27FC236}">
                <a16:creationId xmlns:a16="http://schemas.microsoft.com/office/drawing/2014/main" id="{41B25978-8696-495D-914E-3CDB22BBD1C5}"/>
              </a:ext>
            </a:extLst>
          </p:cNvPr>
          <p:cNvSpPr>
            <a:spLocks noGrp="1"/>
          </p:cNvSpPr>
          <p:nvPr>
            <p:ph idx="1"/>
          </p:nvPr>
        </p:nvSpPr>
        <p:spPr/>
        <p:txBody>
          <a:bodyPr/>
          <a:lstStyle/>
          <a:p>
            <a:pPr marL="0" indent="0" algn="ctr">
              <a:buNone/>
            </a:pPr>
            <a:endParaRPr lang="fr-CH" dirty="0"/>
          </a:p>
          <a:p>
            <a:pPr marL="0" indent="0" algn="ctr">
              <a:buNone/>
            </a:pPr>
            <a:endParaRPr lang="fr-CH" dirty="0"/>
          </a:p>
          <a:p>
            <a:pPr algn="ctr"/>
            <a:endParaRPr lang="en-GB" dirty="0"/>
          </a:p>
          <a:p>
            <a:pPr marL="0" indent="0" algn="ctr">
              <a:buNone/>
            </a:pPr>
            <a:endParaRPr lang="en-GB" b="1" dirty="0">
              <a:latin typeface="Arial Narrow" panose="020B0606020202030204" pitchFamily="34" charset="0"/>
            </a:endParaRPr>
          </a:p>
        </p:txBody>
      </p:sp>
      <p:pic>
        <p:nvPicPr>
          <p:cNvPr id="4" name="Picture 3">
            <a:extLst>
              <a:ext uri="{FF2B5EF4-FFF2-40B4-BE49-F238E27FC236}">
                <a16:creationId xmlns:a16="http://schemas.microsoft.com/office/drawing/2014/main" id="{C11E94C2-50DF-445C-B3E2-FD7ADA9A5703}"/>
              </a:ext>
            </a:extLst>
          </p:cNvPr>
          <p:cNvPicPr>
            <a:picLocks noChangeAspect="1"/>
          </p:cNvPicPr>
          <p:nvPr/>
        </p:nvPicPr>
        <p:blipFill>
          <a:blip r:embed="rId2"/>
          <a:stretch>
            <a:fillRect/>
          </a:stretch>
        </p:blipFill>
        <p:spPr>
          <a:xfrm>
            <a:off x="3330430" y="1690688"/>
            <a:ext cx="5662568" cy="4575887"/>
          </a:xfrm>
          <a:prstGeom prst="rect">
            <a:avLst/>
          </a:prstGeom>
        </p:spPr>
      </p:pic>
    </p:spTree>
    <p:extLst>
      <p:ext uri="{BB962C8B-B14F-4D97-AF65-F5344CB8AC3E}">
        <p14:creationId xmlns:p14="http://schemas.microsoft.com/office/powerpoint/2010/main" val="29847261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Regulations -  Europe</a:t>
            </a:r>
            <a:endParaRPr lang="en-GB" sz="2800" dirty="0"/>
          </a:p>
        </p:txBody>
      </p:sp>
      <p:sp>
        <p:nvSpPr>
          <p:cNvPr id="3" name="Content Placeholder 2">
            <a:extLst>
              <a:ext uri="{FF2B5EF4-FFF2-40B4-BE49-F238E27FC236}">
                <a16:creationId xmlns:a16="http://schemas.microsoft.com/office/drawing/2014/main" id="{41B25978-8696-495D-914E-3CDB22BBD1C5}"/>
              </a:ext>
            </a:extLst>
          </p:cNvPr>
          <p:cNvSpPr>
            <a:spLocks noGrp="1"/>
          </p:cNvSpPr>
          <p:nvPr>
            <p:ph idx="1"/>
          </p:nvPr>
        </p:nvSpPr>
        <p:spPr/>
        <p:txBody>
          <a:bodyPr/>
          <a:lstStyle/>
          <a:p>
            <a:endParaRPr lang="fr-CH" dirty="0"/>
          </a:p>
          <a:p>
            <a:pPr algn="ctr"/>
            <a:endParaRPr lang="en-GB" dirty="0"/>
          </a:p>
          <a:p>
            <a:pPr algn="ctr"/>
            <a:endParaRPr lang="en-GB" dirty="0"/>
          </a:p>
          <a:p>
            <a:pPr marL="0" indent="0" algn="ctr">
              <a:buNone/>
            </a:pPr>
            <a:endParaRPr lang="en-GB" b="1" dirty="0">
              <a:latin typeface="Arial Narrow" panose="020B0606020202030204" pitchFamily="34" charset="0"/>
            </a:endParaRPr>
          </a:p>
        </p:txBody>
      </p:sp>
      <p:pic>
        <p:nvPicPr>
          <p:cNvPr id="4" name="Picture 3">
            <a:extLst>
              <a:ext uri="{FF2B5EF4-FFF2-40B4-BE49-F238E27FC236}">
                <a16:creationId xmlns:a16="http://schemas.microsoft.com/office/drawing/2014/main" id="{15B32854-1B8C-4B66-8E9C-53B7653B09AB}"/>
              </a:ext>
            </a:extLst>
          </p:cNvPr>
          <p:cNvPicPr>
            <a:picLocks noChangeAspect="1"/>
          </p:cNvPicPr>
          <p:nvPr/>
        </p:nvPicPr>
        <p:blipFill>
          <a:blip r:embed="rId2"/>
          <a:stretch>
            <a:fillRect/>
          </a:stretch>
        </p:blipFill>
        <p:spPr>
          <a:xfrm>
            <a:off x="2609850" y="1690687"/>
            <a:ext cx="6972300" cy="4064161"/>
          </a:xfrm>
          <a:prstGeom prst="rect">
            <a:avLst/>
          </a:prstGeom>
        </p:spPr>
      </p:pic>
    </p:spTree>
    <p:extLst>
      <p:ext uri="{BB962C8B-B14F-4D97-AF65-F5344CB8AC3E}">
        <p14:creationId xmlns:p14="http://schemas.microsoft.com/office/powerpoint/2010/main" val="12151584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Regulations -  Europe – The Application Style</a:t>
            </a:r>
            <a:endParaRPr lang="en-GB" sz="2800" dirty="0"/>
          </a:p>
        </p:txBody>
      </p:sp>
      <p:sp>
        <p:nvSpPr>
          <p:cNvPr id="3" name="Content Placeholder 2">
            <a:extLst>
              <a:ext uri="{FF2B5EF4-FFF2-40B4-BE49-F238E27FC236}">
                <a16:creationId xmlns:a16="http://schemas.microsoft.com/office/drawing/2014/main" id="{41B25978-8696-495D-914E-3CDB22BBD1C5}"/>
              </a:ext>
            </a:extLst>
          </p:cNvPr>
          <p:cNvSpPr>
            <a:spLocks noGrp="1"/>
          </p:cNvSpPr>
          <p:nvPr>
            <p:ph idx="1"/>
          </p:nvPr>
        </p:nvSpPr>
        <p:spPr/>
        <p:txBody>
          <a:bodyPr/>
          <a:lstStyle/>
          <a:p>
            <a:endParaRPr lang="fr-CH" dirty="0"/>
          </a:p>
          <a:p>
            <a:pPr algn="ctr"/>
            <a:endParaRPr lang="en-GB" dirty="0"/>
          </a:p>
          <a:p>
            <a:pPr algn="ctr"/>
            <a:endParaRPr lang="en-GB" dirty="0"/>
          </a:p>
          <a:p>
            <a:pPr marL="0" indent="0" algn="ctr">
              <a:buNone/>
            </a:pPr>
            <a:endParaRPr lang="en-GB" b="1" dirty="0">
              <a:latin typeface="Arial Narrow" panose="020B0606020202030204" pitchFamily="34" charset="0"/>
            </a:endParaRPr>
          </a:p>
        </p:txBody>
      </p:sp>
      <p:pic>
        <p:nvPicPr>
          <p:cNvPr id="4" name="Picture 3">
            <a:extLst>
              <a:ext uri="{FF2B5EF4-FFF2-40B4-BE49-F238E27FC236}">
                <a16:creationId xmlns:a16="http://schemas.microsoft.com/office/drawing/2014/main" id="{6A1AE7DA-AF59-468C-97C2-7B1AB4433926}"/>
              </a:ext>
            </a:extLst>
          </p:cNvPr>
          <p:cNvPicPr>
            <a:picLocks noChangeAspect="1"/>
          </p:cNvPicPr>
          <p:nvPr/>
        </p:nvPicPr>
        <p:blipFill>
          <a:blip r:embed="rId2"/>
          <a:stretch>
            <a:fillRect/>
          </a:stretch>
        </p:blipFill>
        <p:spPr>
          <a:xfrm>
            <a:off x="3363985" y="1871662"/>
            <a:ext cx="5553512" cy="4126466"/>
          </a:xfrm>
          <a:prstGeom prst="rect">
            <a:avLst/>
          </a:prstGeom>
        </p:spPr>
      </p:pic>
    </p:spTree>
    <p:extLst>
      <p:ext uri="{BB962C8B-B14F-4D97-AF65-F5344CB8AC3E}">
        <p14:creationId xmlns:p14="http://schemas.microsoft.com/office/powerpoint/2010/main" val="58569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The research and development process requires a lot of resources and is very expensive.</a:t>
            </a:r>
          </a:p>
          <a:p>
            <a:r>
              <a:rPr lang="en-GB" dirty="0"/>
              <a:t>There are many unmet needs where new medicines are not currently being developed. </a:t>
            </a:r>
          </a:p>
          <a:p>
            <a:r>
              <a:rPr lang="en-GB" dirty="0"/>
              <a:t>The regulatory submission and approval process must be passed before the medicine can be marketed. </a:t>
            </a:r>
          </a:p>
        </p:txBody>
      </p:sp>
      <p:sp>
        <p:nvSpPr>
          <p:cNvPr id="3" name="Title 2"/>
          <p:cNvSpPr>
            <a:spLocks noGrp="1"/>
          </p:cNvSpPr>
          <p:nvPr>
            <p:ph type="title"/>
          </p:nvPr>
        </p:nvSpPr>
        <p:spPr/>
        <p:txBody>
          <a:bodyPr/>
          <a:lstStyle/>
          <a:p>
            <a:r>
              <a:rPr lang="en-GB" dirty="0"/>
              <a:t>STEP 1: </a:t>
            </a:r>
            <a:r>
              <a:rPr lang="en-US" dirty="0"/>
              <a:t>Discovery (2)</a:t>
            </a:r>
            <a:endParaRPr lang="en-GB" dirty="0"/>
          </a:p>
        </p:txBody>
      </p:sp>
      <p:sp>
        <p:nvSpPr>
          <p:cNvPr id="6" name="Slide Number Placeholder 5"/>
          <p:cNvSpPr>
            <a:spLocks noGrp="1"/>
          </p:cNvSpPr>
          <p:nvPr>
            <p:ph type="sldNum" sz="quarter" idx="12"/>
          </p:nvPr>
        </p:nvSpPr>
        <p:spPr/>
        <p:txBody>
          <a:bodyPr/>
          <a:lstStyle/>
          <a:p>
            <a:fld id="{61FCC69C-9B8E-4208-8737-B4C333BC0DAC}" type="slidenum">
              <a:rPr lang="en-IE" smtClean="0"/>
              <a:t>8</a:t>
            </a:fld>
            <a:endParaRPr lang="en-IE" dirty="0"/>
          </a:p>
        </p:txBody>
      </p:sp>
    </p:spTree>
    <p:extLst>
      <p:ext uri="{BB962C8B-B14F-4D97-AF65-F5344CB8AC3E}">
        <p14:creationId xmlns:p14="http://schemas.microsoft.com/office/powerpoint/2010/main" val="5828126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Regulations -  The cultural Factor</a:t>
            </a:r>
            <a:endParaRPr lang="en-GB" sz="2800" dirty="0"/>
          </a:p>
        </p:txBody>
      </p:sp>
      <p:sp>
        <p:nvSpPr>
          <p:cNvPr id="3" name="Content Placeholder 2">
            <a:extLst>
              <a:ext uri="{FF2B5EF4-FFF2-40B4-BE49-F238E27FC236}">
                <a16:creationId xmlns:a16="http://schemas.microsoft.com/office/drawing/2014/main" id="{41B25978-8696-495D-914E-3CDB22BBD1C5}"/>
              </a:ext>
            </a:extLst>
          </p:cNvPr>
          <p:cNvSpPr>
            <a:spLocks noGrp="1"/>
          </p:cNvSpPr>
          <p:nvPr>
            <p:ph idx="1"/>
          </p:nvPr>
        </p:nvSpPr>
        <p:spPr/>
        <p:txBody>
          <a:bodyPr/>
          <a:lstStyle/>
          <a:p>
            <a:endParaRPr lang="fr-CH" dirty="0"/>
          </a:p>
          <a:p>
            <a:endParaRPr lang="en-GB" dirty="0"/>
          </a:p>
          <a:p>
            <a:pPr algn="ctr"/>
            <a:endParaRPr lang="en-GB" dirty="0"/>
          </a:p>
          <a:p>
            <a:pPr marL="0" indent="0" algn="ctr">
              <a:buNone/>
            </a:pPr>
            <a:endParaRPr lang="en-GB" b="1" dirty="0">
              <a:latin typeface="Arial Narrow" panose="020B0606020202030204" pitchFamily="34" charset="0"/>
            </a:endParaRPr>
          </a:p>
        </p:txBody>
      </p:sp>
      <p:pic>
        <p:nvPicPr>
          <p:cNvPr id="5" name="Picture 4">
            <a:extLst>
              <a:ext uri="{FF2B5EF4-FFF2-40B4-BE49-F238E27FC236}">
                <a16:creationId xmlns:a16="http://schemas.microsoft.com/office/drawing/2014/main" id="{0F19ABED-6754-4CF1-AD29-5BE6D4CC5D23}"/>
              </a:ext>
            </a:extLst>
          </p:cNvPr>
          <p:cNvPicPr>
            <a:picLocks noChangeAspect="1"/>
          </p:cNvPicPr>
          <p:nvPr/>
        </p:nvPicPr>
        <p:blipFill>
          <a:blip r:embed="rId2"/>
          <a:stretch>
            <a:fillRect/>
          </a:stretch>
        </p:blipFill>
        <p:spPr>
          <a:xfrm>
            <a:off x="1736521" y="1825625"/>
            <a:ext cx="9469641" cy="4499673"/>
          </a:xfrm>
          <a:prstGeom prst="rect">
            <a:avLst/>
          </a:prstGeom>
        </p:spPr>
      </p:pic>
    </p:spTree>
    <p:extLst>
      <p:ext uri="{BB962C8B-B14F-4D97-AF65-F5344CB8AC3E}">
        <p14:creationId xmlns:p14="http://schemas.microsoft.com/office/powerpoint/2010/main" val="36976865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a:xfrm>
            <a:off x="838200" y="365125"/>
            <a:ext cx="10515600" cy="1460500"/>
          </a:xfrm>
        </p:spPr>
        <p:txBody>
          <a:bodyPr>
            <a:normAutofit fontScale="90000"/>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Regulations -  Europe, The EMA</a:t>
            </a:r>
            <a:br>
              <a:rPr lang="en-GB" sz="2800" b="1" dirty="0">
                <a:latin typeface="Arial Narrow" panose="020B0606020202030204" pitchFamily="34" charset="0"/>
              </a:rPr>
            </a:br>
            <a:r>
              <a:rPr lang="en-GB" sz="2800" b="1" dirty="0">
                <a:latin typeface="Arial Narrow" panose="020B0606020202030204" pitchFamily="34" charset="0"/>
              </a:rPr>
              <a:t> </a:t>
            </a:r>
            <a:r>
              <a:rPr lang="en-GB" sz="1100" dirty="0">
                <a:hlinkClick r:id="rId2"/>
              </a:rPr>
              <a:t>https://europa.eu/european-union/documents-publications/slide-presentations_en</a:t>
            </a:r>
            <a:endParaRPr lang="en-GB" sz="2800" dirty="0"/>
          </a:p>
        </p:txBody>
      </p:sp>
      <p:sp>
        <p:nvSpPr>
          <p:cNvPr id="3" name="Content Placeholder 2">
            <a:extLst>
              <a:ext uri="{FF2B5EF4-FFF2-40B4-BE49-F238E27FC236}">
                <a16:creationId xmlns:a16="http://schemas.microsoft.com/office/drawing/2014/main" id="{41B25978-8696-495D-914E-3CDB22BBD1C5}"/>
              </a:ext>
            </a:extLst>
          </p:cNvPr>
          <p:cNvSpPr>
            <a:spLocks noGrp="1"/>
          </p:cNvSpPr>
          <p:nvPr>
            <p:ph idx="1"/>
          </p:nvPr>
        </p:nvSpPr>
        <p:spPr/>
        <p:txBody>
          <a:bodyPr/>
          <a:lstStyle/>
          <a:p>
            <a:pPr marL="0" indent="0">
              <a:buNone/>
            </a:pPr>
            <a:endParaRPr lang="en-GB" dirty="0"/>
          </a:p>
          <a:p>
            <a:pPr algn="ctr"/>
            <a:endParaRPr lang="en-GB" dirty="0"/>
          </a:p>
          <a:p>
            <a:pPr marL="0" indent="0" algn="ctr">
              <a:buNone/>
            </a:pPr>
            <a:endParaRPr lang="en-GB" b="1" dirty="0">
              <a:latin typeface="Arial Narrow" panose="020B0606020202030204" pitchFamily="34" charset="0"/>
            </a:endParaRPr>
          </a:p>
        </p:txBody>
      </p:sp>
      <p:pic>
        <p:nvPicPr>
          <p:cNvPr id="6" name="Picture 5">
            <a:extLst>
              <a:ext uri="{FF2B5EF4-FFF2-40B4-BE49-F238E27FC236}">
                <a16:creationId xmlns:a16="http://schemas.microsoft.com/office/drawing/2014/main" id="{F68C780B-3DF3-4CBE-B2E8-22D5F0161B94}"/>
              </a:ext>
            </a:extLst>
          </p:cNvPr>
          <p:cNvPicPr>
            <a:picLocks noChangeAspect="1"/>
          </p:cNvPicPr>
          <p:nvPr/>
        </p:nvPicPr>
        <p:blipFill>
          <a:blip r:embed="rId3"/>
          <a:stretch>
            <a:fillRect/>
          </a:stretch>
        </p:blipFill>
        <p:spPr>
          <a:xfrm>
            <a:off x="2441195" y="1895912"/>
            <a:ext cx="7281645" cy="4596963"/>
          </a:xfrm>
          <a:prstGeom prst="rect">
            <a:avLst/>
          </a:prstGeom>
        </p:spPr>
      </p:pic>
    </p:spTree>
    <p:extLst>
      <p:ext uri="{BB962C8B-B14F-4D97-AF65-F5344CB8AC3E}">
        <p14:creationId xmlns:p14="http://schemas.microsoft.com/office/powerpoint/2010/main" val="13957887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Regulations -  Europe, The EMA</a:t>
            </a:r>
            <a:endParaRPr lang="en-GB" sz="2800" dirty="0"/>
          </a:p>
        </p:txBody>
      </p:sp>
      <p:sp>
        <p:nvSpPr>
          <p:cNvPr id="3" name="Content Placeholder 2">
            <a:extLst>
              <a:ext uri="{FF2B5EF4-FFF2-40B4-BE49-F238E27FC236}">
                <a16:creationId xmlns:a16="http://schemas.microsoft.com/office/drawing/2014/main" id="{41B25978-8696-495D-914E-3CDB22BBD1C5}"/>
              </a:ext>
            </a:extLst>
          </p:cNvPr>
          <p:cNvSpPr>
            <a:spLocks noGrp="1"/>
          </p:cNvSpPr>
          <p:nvPr>
            <p:ph idx="1"/>
          </p:nvPr>
        </p:nvSpPr>
        <p:spPr/>
        <p:txBody>
          <a:bodyPr/>
          <a:lstStyle/>
          <a:p>
            <a:endParaRPr lang="fr-CH" dirty="0"/>
          </a:p>
          <a:p>
            <a:pPr algn="ctr"/>
            <a:endParaRPr lang="en-GB" dirty="0"/>
          </a:p>
          <a:p>
            <a:pPr algn="ctr"/>
            <a:endParaRPr lang="en-GB" dirty="0"/>
          </a:p>
          <a:p>
            <a:pPr marL="0" indent="0" algn="ctr">
              <a:buNone/>
            </a:pPr>
            <a:endParaRPr lang="en-GB" b="1" dirty="0">
              <a:latin typeface="Arial Narrow" panose="020B0606020202030204" pitchFamily="34" charset="0"/>
            </a:endParaRPr>
          </a:p>
        </p:txBody>
      </p:sp>
      <p:pic>
        <p:nvPicPr>
          <p:cNvPr id="4" name="Picture 3">
            <a:extLst>
              <a:ext uri="{FF2B5EF4-FFF2-40B4-BE49-F238E27FC236}">
                <a16:creationId xmlns:a16="http://schemas.microsoft.com/office/drawing/2014/main" id="{340568D4-DEF6-4382-8A08-2997DC3D459D}"/>
              </a:ext>
            </a:extLst>
          </p:cNvPr>
          <p:cNvPicPr>
            <a:picLocks noChangeAspect="1"/>
          </p:cNvPicPr>
          <p:nvPr/>
        </p:nvPicPr>
        <p:blipFill>
          <a:blip r:embed="rId2"/>
          <a:stretch>
            <a:fillRect/>
          </a:stretch>
        </p:blipFill>
        <p:spPr>
          <a:xfrm>
            <a:off x="1724025" y="1690688"/>
            <a:ext cx="8743950" cy="4133850"/>
          </a:xfrm>
          <a:prstGeom prst="rect">
            <a:avLst/>
          </a:prstGeom>
        </p:spPr>
      </p:pic>
    </p:spTree>
    <p:extLst>
      <p:ext uri="{BB962C8B-B14F-4D97-AF65-F5344CB8AC3E}">
        <p14:creationId xmlns:p14="http://schemas.microsoft.com/office/powerpoint/2010/main" val="39613293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endParaRPr lang="en-GB" sz="2800" dirty="0"/>
          </a:p>
        </p:txBody>
      </p:sp>
      <p:pic>
        <p:nvPicPr>
          <p:cNvPr id="4" name="Content Placeholder 3">
            <a:extLst>
              <a:ext uri="{FF2B5EF4-FFF2-40B4-BE49-F238E27FC236}">
                <a16:creationId xmlns:a16="http://schemas.microsoft.com/office/drawing/2014/main" id="{57227DE0-E88A-4F04-9B5E-916EF7495BB0}"/>
              </a:ext>
            </a:extLst>
          </p:cNvPr>
          <p:cNvPicPr>
            <a:picLocks noGrp="1" noChangeAspect="1"/>
          </p:cNvPicPr>
          <p:nvPr>
            <p:ph idx="1"/>
          </p:nvPr>
        </p:nvPicPr>
        <p:blipFill>
          <a:blip r:embed="rId2"/>
          <a:stretch>
            <a:fillRect/>
          </a:stretch>
        </p:blipFill>
        <p:spPr>
          <a:xfrm>
            <a:off x="1838325" y="1929606"/>
            <a:ext cx="8515350" cy="4143375"/>
          </a:xfrm>
          <a:prstGeom prst="rect">
            <a:avLst/>
          </a:prstGeom>
        </p:spPr>
      </p:pic>
    </p:spTree>
    <p:extLst>
      <p:ext uri="{BB962C8B-B14F-4D97-AF65-F5344CB8AC3E}">
        <p14:creationId xmlns:p14="http://schemas.microsoft.com/office/powerpoint/2010/main" val="36395980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endParaRPr lang="en-GB" sz="2800" dirty="0"/>
          </a:p>
        </p:txBody>
      </p:sp>
      <p:pic>
        <p:nvPicPr>
          <p:cNvPr id="4" name="Content Placeholder 3">
            <a:extLst>
              <a:ext uri="{FF2B5EF4-FFF2-40B4-BE49-F238E27FC236}">
                <a16:creationId xmlns:a16="http://schemas.microsoft.com/office/drawing/2014/main" id="{8563C43D-9C47-4722-B021-B50C5FF6B9B8}"/>
              </a:ext>
            </a:extLst>
          </p:cNvPr>
          <p:cNvPicPr>
            <a:picLocks noGrp="1" noChangeAspect="1"/>
          </p:cNvPicPr>
          <p:nvPr>
            <p:ph idx="1"/>
          </p:nvPr>
        </p:nvPicPr>
        <p:blipFill>
          <a:blip r:embed="rId2"/>
          <a:stretch>
            <a:fillRect/>
          </a:stretch>
        </p:blipFill>
        <p:spPr>
          <a:xfrm>
            <a:off x="2024062" y="1962944"/>
            <a:ext cx="8143875" cy="4076700"/>
          </a:xfrm>
          <a:prstGeom prst="rect">
            <a:avLst/>
          </a:prstGeom>
        </p:spPr>
      </p:pic>
    </p:spTree>
    <p:extLst>
      <p:ext uri="{BB962C8B-B14F-4D97-AF65-F5344CB8AC3E}">
        <p14:creationId xmlns:p14="http://schemas.microsoft.com/office/powerpoint/2010/main" val="34893978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endParaRPr lang="en-GB" sz="2800" dirty="0"/>
          </a:p>
        </p:txBody>
      </p:sp>
      <p:pic>
        <p:nvPicPr>
          <p:cNvPr id="4" name="Content Placeholder 3">
            <a:extLst>
              <a:ext uri="{FF2B5EF4-FFF2-40B4-BE49-F238E27FC236}">
                <a16:creationId xmlns:a16="http://schemas.microsoft.com/office/drawing/2014/main" id="{B974FA52-7ED5-4E05-A453-336B5C8660FB}"/>
              </a:ext>
            </a:extLst>
          </p:cNvPr>
          <p:cNvPicPr>
            <a:picLocks noGrp="1" noChangeAspect="1"/>
          </p:cNvPicPr>
          <p:nvPr>
            <p:ph idx="1"/>
          </p:nvPr>
        </p:nvPicPr>
        <p:blipFill>
          <a:blip r:embed="rId2"/>
          <a:stretch>
            <a:fillRect/>
          </a:stretch>
        </p:blipFill>
        <p:spPr>
          <a:xfrm>
            <a:off x="1700212" y="1967706"/>
            <a:ext cx="8791575" cy="4067175"/>
          </a:xfrm>
          <a:prstGeom prst="rect">
            <a:avLst/>
          </a:prstGeom>
        </p:spPr>
      </p:pic>
    </p:spTree>
    <p:extLst>
      <p:ext uri="{BB962C8B-B14F-4D97-AF65-F5344CB8AC3E}">
        <p14:creationId xmlns:p14="http://schemas.microsoft.com/office/powerpoint/2010/main" val="39416558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endParaRPr lang="en-GB" sz="2800" dirty="0"/>
          </a:p>
        </p:txBody>
      </p:sp>
      <p:sp>
        <p:nvSpPr>
          <p:cNvPr id="3" name="Content Placeholder 2">
            <a:extLst>
              <a:ext uri="{FF2B5EF4-FFF2-40B4-BE49-F238E27FC236}">
                <a16:creationId xmlns:a16="http://schemas.microsoft.com/office/drawing/2014/main" id="{41B25978-8696-495D-914E-3CDB22BBD1C5}"/>
              </a:ext>
            </a:extLst>
          </p:cNvPr>
          <p:cNvSpPr>
            <a:spLocks noGrp="1"/>
          </p:cNvSpPr>
          <p:nvPr>
            <p:ph idx="1"/>
          </p:nvPr>
        </p:nvSpPr>
        <p:spPr/>
        <p:txBody>
          <a:bodyPr/>
          <a:lstStyle/>
          <a:p>
            <a:r>
              <a:rPr lang="fr-CH" dirty="0">
                <a:latin typeface="Arial Narrow" panose="020B0606020202030204" pitchFamily="34" charset="0"/>
              </a:rPr>
              <a:t>EMA </a:t>
            </a:r>
            <a:r>
              <a:rPr lang="fr-CH" dirty="0" err="1">
                <a:latin typeface="Arial Narrow" panose="020B0606020202030204" pitchFamily="34" charset="0"/>
              </a:rPr>
              <a:t>further</a:t>
            </a:r>
            <a:r>
              <a:rPr lang="fr-CH" dirty="0">
                <a:latin typeface="Arial Narrow" panose="020B0606020202030204" pitchFamily="34" charset="0"/>
              </a:rPr>
              <a:t> </a:t>
            </a:r>
            <a:r>
              <a:rPr lang="fr-CH" dirty="0" err="1">
                <a:latin typeface="Arial Narrow" panose="020B0606020202030204" pitchFamily="34" charset="0"/>
              </a:rPr>
              <a:t>reading</a:t>
            </a:r>
            <a:r>
              <a:rPr lang="fr-CH" dirty="0">
                <a:latin typeface="Arial Narrow" panose="020B0606020202030204" pitchFamily="34" charset="0"/>
              </a:rPr>
              <a:t>:</a:t>
            </a:r>
          </a:p>
          <a:p>
            <a:pPr marL="0" indent="0">
              <a:buNone/>
            </a:pPr>
            <a:r>
              <a:rPr lang="en-GB" dirty="0">
                <a:latin typeface="Arial Narrow" panose="020B0606020202030204" pitchFamily="34" charset="0"/>
                <a:hlinkClick r:id="rId2"/>
              </a:rPr>
              <a:t>https://www.ema.europa.eu/en/documents/presentation/presentation-european-medicines-agency-ema-nathalie-bere-maria-mavris_en.pdf</a:t>
            </a:r>
            <a:r>
              <a:rPr lang="en-GB" dirty="0">
                <a:latin typeface="Arial Narrow" panose="020B0606020202030204" pitchFamily="34" charset="0"/>
              </a:rPr>
              <a:t> </a:t>
            </a:r>
          </a:p>
        </p:txBody>
      </p:sp>
    </p:spTree>
    <p:extLst>
      <p:ext uri="{BB962C8B-B14F-4D97-AF65-F5344CB8AC3E}">
        <p14:creationId xmlns:p14="http://schemas.microsoft.com/office/powerpoint/2010/main" val="11846977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EU Clinical Trial Applications</a:t>
            </a:r>
            <a:endParaRPr lang="en-GB" sz="2800" dirty="0"/>
          </a:p>
        </p:txBody>
      </p:sp>
      <p:pic>
        <p:nvPicPr>
          <p:cNvPr id="4" name="Content Placeholder 3">
            <a:extLst>
              <a:ext uri="{FF2B5EF4-FFF2-40B4-BE49-F238E27FC236}">
                <a16:creationId xmlns:a16="http://schemas.microsoft.com/office/drawing/2014/main" id="{4825578F-619C-4E24-BB5B-6774FA91F6D1}"/>
              </a:ext>
            </a:extLst>
          </p:cNvPr>
          <p:cNvPicPr>
            <a:picLocks noGrp="1" noChangeAspect="1"/>
          </p:cNvPicPr>
          <p:nvPr>
            <p:ph idx="1"/>
          </p:nvPr>
        </p:nvPicPr>
        <p:blipFill>
          <a:blip r:embed="rId2"/>
          <a:stretch>
            <a:fillRect/>
          </a:stretch>
        </p:blipFill>
        <p:spPr>
          <a:xfrm>
            <a:off x="2194215" y="1825625"/>
            <a:ext cx="7803569" cy="4351338"/>
          </a:xfrm>
          <a:prstGeom prst="rect">
            <a:avLst/>
          </a:prstGeom>
        </p:spPr>
      </p:pic>
    </p:spTree>
    <p:extLst>
      <p:ext uri="{BB962C8B-B14F-4D97-AF65-F5344CB8AC3E}">
        <p14:creationId xmlns:p14="http://schemas.microsoft.com/office/powerpoint/2010/main" val="20607035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EU Clinical Trial Applications</a:t>
            </a:r>
            <a:endParaRPr lang="en-GB" sz="2800" dirty="0"/>
          </a:p>
        </p:txBody>
      </p:sp>
      <p:pic>
        <p:nvPicPr>
          <p:cNvPr id="4" name="Content Placeholder 3">
            <a:extLst>
              <a:ext uri="{FF2B5EF4-FFF2-40B4-BE49-F238E27FC236}">
                <a16:creationId xmlns:a16="http://schemas.microsoft.com/office/drawing/2014/main" id="{88F6A54C-BA04-499A-862B-04A3F06B459F}"/>
              </a:ext>
            </a:extLst>
          </p:cNvPr>
          <p:cNvPicPr>
            <a:picLocks noGrp="1" noChangeAspect="1"/>
          </p:cNvPicPr>
          <p:nvPr>
            <p:ph idx="1"/>
          </p:nvPr>
        </p:nvPicPr>
        <p:blipFill>
          <a:blip r:embed="rId2"/>
          <a:stretch>
            <a:fillRect/>
          </a:stretch>
        </p:blipFill>
        <p:spPr>
          <a:xfrm>
            <a:off x="2251773" y="1825625"/>
            <a:ext cx="7688454" cy="4351338"/>
          </a:xfrm>
          <a:prstGeom prst="rect">
            <a:avLst/>
          </a:prstGeom>
        </p:spPr>
      </p:pic>
    </p:spTree>
    <p:extLst>
      <p:ext uri="{BB962C8B-B14F-4D97-AF65-F5344CB8AC3E}">
        <p14:creationId xmlns:p14="http://schemas.microsoft.com/office/powerpoint/2010/main" val="4147858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EU Clinical Trial Applications</a:t>
            </a:r>
            <a:endParaRPr lang="en-GB" sz="2800" dirty="0"/>
          </a:p>
        </p:txBody>
      </p:sp>
      <p:pic>
        <p:nvPicPr>
          <p:cNvPr id="4" name="Content Placeholder 3">
            <a:extLst>
              <a:ext uri="{FF2B5EF4-FFF2-40B4-BE49-F238E27FC236}">
                <a16:creationId xmlns:a16="http://schemas.microsoft.com/office/drawing/2014/main" id="{AFAA7410-014E-442B-A9BB-34A8A7E072D2}"/>
              </a:ext>
            </a:extLst>
          </p:cNvPr>
          <p:cNvPicPr>
            <a:picLocks noGrp="1" noChangeAspect="1"/>
          </p:cNvPicPr>
          <p:nvPr>
            <p:ph idx="1"/>
          </p:nvPr>
        </p:nvPicPr>
        <p:blipFill>
          <a:blip r:embed="rId2"/>
          <a:stretch>
            <a:fillRect/>
          </a:stretch>
        </p:blipFill>
        <p:spPr>
          <a:xfrm>
            <a:off x="3565321" y="2080471"/>
            <a:ext cx="5041784" cy="3468636"/>
          </a:xfrm>
          <a:prstGeom prst="rect">
            <a:avLst/>
          </a:prstGeom>
        </p:spPr>
      </p:pic>
    </p:spTree>
    <p:extLst>
      <p:ext uri="{BB962C8B-B14F-4D97-AF65-F5344CB8AC3E}">
        <p14:creationId xmlns:p14="http://schemas.microsoft.com/office/powerpoint/2010/main" val="1739483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Every phase of development requires an agreement for the money (investment) and the people (resources) to do the work. This agreement is called an ‘</a:t>
            </a:r>
            <a:r>
              <a:rPr lang="en-GB" b="1" dirty="0"/>
              <a:t>I</a:t>
            </a:r>
            <a:r>
              <a:rPr lang="en-GB" dirty="0"/>
              <a:t>nvestment </a:t>
            </a:r>
            <a:r>
              <a:rPr lang="en-GB" b="1" dirty="0"/>
              <a:t>D</a:t>
            </a:r>
            <a:r>
              <a:rPr lang="en-GB" dirty="0"/>
              <a:t>ecision’ (ID).</a:t>
            </a:r>
          </a:p>
          <a:p>
            <a:r>
              <a:rPr lang="en-GB" dirty="0"/>
              <a:t>After the ID has been obtained, activities for the next research phase can begin. This pattern of ‘ID – activity – results – ID’ continues for the entire development process. </a:t>
            </a:r>
            <a:endParaRPr lang="de-CH" dirty="0"/>
          </a:p>
        </p:txBody>
      </p:sp>
      <p:sp>
        <p:nvSpPr>
          <p:cNvPr id="3" name="Title 2"/>
          <p:cNvSpPr>
            <a:spLocks noGrp="1"/>
          </p:cNvSpPr>
          <p:nvPr>
            <p:ph type="title"/>
          </p:nvPr>
        </p:nvSpPr>
        <p:spPr/>
        <p:txBody>
          <a:bodyPr/>
          <a:lstStyle/>
          <a:p>
            <a:r>
              <a:rPr lang="en-GB" dirty="0"/>
              <a:t>STEP 1: </a:t>
            </a:r>
            <a:r>
              <a:rPr lang="en-US" dirty="0"/>
              <a:t>Discovery (3)</a:t>
            </a:r>
            <a:endParaRPr lang="en-GB" dirty="0"/>
          </a:p>
        </p:txBody>
      </p:sp>
      <p:sp>
        <p:nvSpPr>
          <p:cNvPr id="6" name="Slide Number Placeholder 5"/>
          <p:cNvSpPr>
            <a:spLocks noGrp="1"/>
          </p:cNvSpPr>
          <p:nvPr>
            <p:ph type="sldNum" sz="quarter" idx="12"/>
          </p:nvPr>
        </p:nvSpPr>
        <p:spPr/>
        <p:txBody>
          <a:bodyPr/>
          <a:lstStyle/>
          <a:p>
            <a:fld id="{61FCC69C-9B8E-4208-8737-B4C333BC0DAC}" type="slidenum">
              <a:rPr lang="en-IE" smtClean="0"/>
              <a:t>9</a:t>
            </a:fld>
            <a:endParaRPr lang="en-IE" dirty="0"/>
          </a:p>
        </p:txBody>
      </p:sp>
    </p:spTree>
    <p:extLst>
      <p:ext uri="{BB962C8B-B14F-4D97-AF65-F5344CB8AC3E}">
        <p14:creationId xmlns:p14="http://schemas.microsoft.com/office/powerpoint/2010/main" val="8512481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EU Clinical Trial Applications</a:t>
            </a:r>
            <a:endParaRPr lang="en-GB" sz="2800" dirty="0"/>
          </a:p>
        </p:txBody>
      </p:sp>
      <p:pic>
        <p:nvPicPr>
          <p:cNvPr id="4" name="Content Placeholder 3">
            <a:extLst>
              <a:ext uri="{FF2B5EF4-FFF2-40B4-BE49-F238E27FC236}">
                <a16:creationId xmlns:a16="http://schemas.microsoft.com/office/drawing/2014/main" id="{7827A74F-B4B6-40E7-826B-1418FD3BA402}"/>
              </a:ext>
            </a:extLst>
          </p:cNvPr>
          <p:cNvPicPr>
            <a:picLocks noGrp="1" noChangeAspect="1"/>
          </p:cNvPicPr>
          <p:nvPr>
            <p:ph idx="1"/>
          </p:nvPr>
        </p:nvPicPr>
        <p:blipFill>
          <a:blip r:embed="rId2"/>
          <a:stretch>
            <a:fillRect/>
          </a:stretch>
        </p:blipFill>
        <p:spPr>
          <a:xfrm>
            <a:off x="2726422" y="2055303"/>
            <a:ext cx="6174297" cy="3589053"/>
          </a:xfrm>
          <a:prstGeom prst="rect">
            <a:avLst/>
          </a:prstGeom>
        </p:spPr>
      </p:pic>
    </p:spTree>
    <p:extLst>
      <p:ext uri="{BB962C8B-B14F-4D97-AF65-F5344CB8AC3E}">
        <p14:creationId xmlns:p14="http://schemas.microsoft.com/office/powerpoint/2010/main" val="38562451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EU Clinical Trial Applications</a:t>
            </a:r>
            <a:endParaRPr lang="en-GB" sz="2800" dirty="0"/>
          </a:p>
        </p:txBody>
      </p:sp>
      <p:pic>
        <p:nvPicPr>
          <p:cNvPr id="4" name="Content Placeholder 3">
            <a:extLst>
              <a:ext uri="{FF2B5EF4-FFF2-40B4-BE49-F238E27FC236}">
                <a16:creationId xmlns:a16="http://schemas.microsoft.com/office/drawing/2014/main" id="{4AF790B3-546E-4D32-B71E-BC85979ACD02}"/>
              </a:ext>
            </a:extLst>
          </p:cNvPr>
          <p:cNvPicPr>
            <a:picLocks noGrp="1" noChangeAspect="1"/>
          </p:cNvPicPr>
          <p:nvPr>
            <p:ph idx="1"/>
          </p:nvPr>
        </p:nvPicPr>
        <p:blipFill>
          <a:blip r:embed="rId2"/>
          <a:stretch>
            <a:fillRect/>
          </a:stretch>
        </p:blipFill>
        <p:spPr>
          <a:xfrm>
            <a:off x="3112316" y="1996580"/>
            <a:ext cx="5654179" cy="3783435"/>
          </a:xfrm>
          <a:prstGeom prst="rect">
            <a:avLst/>
          </a:prstGeom>
        </p:spPr>
      </p:pic>
    </p:spTree>
    <p:extLst>
      <p:ext uri="{BB962C8B-B14F-4D97-AF65-F5344CB8AC3E}">
        <p14:creationId xmlns:p14="http://schemas.microsoft.com/office/powerpoint/2010/main" val="7248403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EU Clinical Trial Applications</a:t>
            </a:r>
            <a:endParaRPr lang="en-GB" sz="2800" dirty="0"/>
          </a:p>
        </p:txBody>
      </p:sp>
      <p:pic>
        <p:nvPicPr>
          <p:cNvPr id="4" name="Content Placeholder 3">
            <a:extLst>
              <a:ext uri="{FF2B5EF4-FFF2-40B4-BE49-F238E27FC236}">
                <a16:creationId xmlns:a16="http://schemas.microsoft.com/office/drawing/2014/main" id="{7221A70F-58D7-4A81-934D-2A59B84FFF7D}"/>
              </a:ext>
            </a:extLst>
          </p:cNvPr>
          <p:cNvPicPr>
            <a:picLocks noGrp="1" noChangeAspect="1"/>
          </p:cNvPicPr>
          <p:nvPr>
            <p:ph idx="1"/>
          </p:nvPr>
        </p:nvPicPr>
        <p:blipFill>
          <a:blip r:embed="rId2"/>
          <a:stretch>
            <a:fillRect/>
          </a:stretch>
        </p:blipFill>
        <p:spPr>
          <a:xfrm>
            <a:off x="2575420" y="1845578"/>
            <a:ext cx="6509857" cy="4135772"/>
          </a:xfrm>
          <a:prstGeom prst="rect">
            <a:avLst/>
          </a:prstGeom>
        </p:spPr>
      </p:pic>
    </p:spTree>
    <p:extLst>
      <p:ext uri="{BB962C8B-B14F-4D97-AF65-F5344CB8AC3E}">
        <p14:creationId xmlns:p14="http://schemas.microsoft.com/office/powerpoint/2010/main" val="17402827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EU AND US Clinical Trial Application: Comparison Drugs</a:t>
            </a:r>
            <a:endParaRPr lang="en-GB" sz="2800" dirty="0"/>
          </a:p>
        </p:txBody>
      </p:sp>
      <p:pic>
        <p:nvPicPr>
          <p:cNvPr id="5" name="Content Placeholder 4">
            <a:extLst>
              <a:ext uri="{FF2B5EF4-FFF2-40B4-BE49-F238E27FC236}">
                <a16:creationId xmlns:a16="http://schemas.microsoft.com/office/drawing/2014/main" id="{7775398A-4F83-49D6-9EF7-0C2068F7BD0F}"/>
              </a:ext>
            </a:extLst>
          </p:cNvPr>
          <p:cNvPicPr>
            <a:picLocks noGrp="1" noChangeAspect="1"/>
          </p:cNvPicPr>
          <p:nvPr>
            <p:ph idx="1"/>
          </p:nvPr>
        </p:nvPicPr>
        <p:blipFill>
          <a:blip r:embed="rId2"/>
          <a:stretch>
            <a:fillRect/>
          </a:stretch>
        </p:blipFill>
        <p:spPr>
          <a:xfrm>
            <a:off x="4004893" y="1825625"/>
            <a:ext cx="4182214" cy="4351338"/>
          </a:xfrm>
        </p:spPr>
      </p:pic>
    </p:spTree>
    <p:extLst>
      <p:ext uri="{BB962C8B-B14F-4D97-AF65-F5344CB8AC3E}">
        <p14:creationId xmlns:p14="http://schemas.microsoft.com/office/powerpoint/2010/main" val="35269472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EU AND US Clinical Trial Application: Comparison Medical Device</a:t>
            </a:r>
            <a:endParaRPr lang="en-GB" sz="2800" dirty="0"/>
          </a:p>
        </p:txBody>
      </p:sp>
      <p:pic>
        <p:nvPicPr>
          <p:cNvPr id="7" name="Content Placeholder 6">
            <a:extLst>
              <a:ext uri="{FF2B5EF4-FFF2-40B4-BE49-F238E27FC236}">
                <a16:creationId xmlns:a16="http://schemas.microsoft.com/office/drawing/2014/main" id="{C02D8F08-DCDB-4F0B-84B2-1005E4FBE595}"/>
              </a:ext>
            </a:extLst>
          </p:cNvPr>
          <p:cNvPicPr>
            <a:picLocks noGrp="1" noChangeAspect="1"/>
          </p:cNvPicPr>
          <p:nvPr>
            <p:ph idx="1"/>
          </p:nvPr>
        </p:nvPicPr>
        <p:blipFill>
          <a:blip r:embed="rId2"/>
          <a:stretch>
            <a:fillRect/>
          </a:stretch>
        </p:blipFill>
        <p:spPr>
          <a:xfrm>
            <a:off x="3742822" y="1825625"/>
            <a:ext cx="4706356" cy="4351338"/>
          </a:xfrm>
        </p:spPr>
      </p:pic>
    </p:spTree>
    <p:extLst>
      <p:ext uri="{BB962C8B-B14F-4D97-AF65-F5344CB8AC3E}">
        <p14:creationId xmlns:p14="http://schemas.microsoft.com/office/powerpoint/2010/main" val="32043781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br>
              <a:rPr lang="en-GB" sz="2800" b="1" dirty="0">
                <a:latin typeface="Arial Narrow" panose="020B0606020202030204" pitchFamily="34" charset="0"/>
              </a:rPr>
            </a:br>
            <a:r>
              <a:rPr lang="en-GB" sz="2800" b="1" dirty="0">
                <a:latin typeface="Arial Narrow" panose="020B0606020202030204" pitchFamily="34" charset="0"/>
              </a:rPr>
              <a:t>EU Clinical Trial Applications</a:t>
            </a:r>
            <a:endParaRPr lang="en-GB" sz="2800" dirty="0"/>
          </a:p>
        </p:txBody>
      </p:sp>
      <p:sp>
        <p:nvSpPr>
          <p:cNvPr id="3" name="Content Placeholder 2">
            <a:extLst>
              <a:ext uri="{FF2B5EF4-FFF2-40B4-BE49-F238E27FC236}">
                <a16:creationId xmlns:a16="http://schemas.microsoft.com/office/drawing/2014/main" id="{41B25978-8696-495D-914E-3CDB22BBD1C5}"/>
              </a:ext>
            </a:extLst>
          </p:cNvPr>
          <p:cNvSpPr>
            <a:spLocks noGrp="1"/>
          </p:cNvSpPr>
          <p:nvPr>
            <p:ph idx="1"/>
          </p:nvPr>
        </p:nvSpPr>
        <p:spPr/>
        <p:txBody>
          <a:bodyPr/>
          <a:lstStyle/>
          <a:p>
            <a:r>
              <a:rPr lang="fr-CH" dirty="0" err="1">
                <a:latin typeface="Arial Narrow" panose="020B0606020202030204" pitchFamily="34" charset="0"/>
              </a:rPr>
              <a:t>Further</a:t>
            </a:r>
            <a:r>
              <a:rPr lang="fr-CH" dirty="0">
                <a:latin typeface="Arial Narrow" panose="020B0606020202030204" pitchFamily="34" charset="0"/>
              </a:rPr>
              <a:t> </a:t>
            </a:r>
            <a:r>
              <a:rPr lang="fr-CH" dirty="0" err="1">
                <a:latin typeface="Arial Narrow" panose="020B0606020202030204" pitchFamily="34" charset="0"/>
              </a:rPr>
              <a:t>readings</a:t>
            </a:r>
            <a:r>
              <a:rPr lang="fr-CH" dirty="0">
                <a:latin typeface="Arial Narrow" panose="020B0606020202030204" pitchFamily="34" charset="0"/>
              </a:rPr>
              <a:t> </a:t>
            </a:r>
            <a:r>
              <a:rPr lang="fr-CH" dirty="0" err="1">
                <a:latin typeface="Arial Narrow" panose="020B0606020202030204" pitchFamily="34" charset="0"/>
              </a:rPr>
              <a:t>from</a:t>
            </a:r>
            <a:r>
              <a:rPr lang="fr-CH" dirty="0">
                <a:latin typeface="Arial Narrow" panose="020B0606020202030204" pitchFamily="34" charset="0"/>
              </a:rPr>
              <a:t> Karl </a:t>
            </a:r>
            <a:r>
              <a:rPr lang="fr-CH" dirty="0" err="1">
                <a:latin typeface="Arial Narrow" panose="020B0606020202030204" pitchFamily="34" charset="0"/>
              </a:rPr>
              <a:t>Broich</a:t>
            </a:r>
            <a:r>
              <a:rPr lang="fr-CH" dirty="0">
                <a:latin typeface="Arial Narrow" panose="020B0606020202030204" pitchFamily="34" charset="0"/>
              </a:rPr>
              <a:t>, German </a:t>
            </a:r>
            <a:r>
              <a:rPr lang="fr-CH" dirty="0" err="1">
                <a:latin typeface="Arial Narrow" panose="020B0606020202030204" pitchFamily="34" charset="0"/>
              </a:rPr>
              <a:t>Health</a:t>
            </a:r>
            <a:r>
              <a:rPr lang="fr-CH" dirty="0">
                <a:latin typeface="Arial Narrow" panose="020B0606020202030204" pitchFamily="34" charset="0"/>
              </a:rPr>
              <a:t> </a:t>
            </a:r>
            <a:r>
              <a:rPr lang="fr-CH" dirty="0" err="1">
                <a:latin typeface="Arial Narrow" panose="020B0606020202030204" pitchFamily="34" charset="0"/>
              </a:rPr>
              <a:t>Authority</a:t>
            </a:r>
            <a:r>
              <a:rPr lang="fr-CH" dirty="0">
                <a:latin typeface="Arial Narrow" panose="020B0606020202030204" pitchFamily="34" charset="0"/>
              </a:rPr>
              <a:t>:</a:t>
            </a:r>
          </a:p>
          <a:p>
            <a:pPr marL="0" indent="0">
              <a:buNone/>
            </a:pPr>
            <a:r>
              <a:rPr lang="en-GB" dirty="0">
                <a:hlinkClick r:id="rId2"/>
              </a:rPr>
              <a:t>https://www.ema.europa.eu/en/documents/presentation/presentation-module-5-clinical-trials-european-union_en.pdf</a:t>
            </a:r>
            <a:r>
              <a:rPr lang="en-GB" dirty="0"/>
              <a:t> </a:t>
            </a:r>
            <a:endParaRPr lang="en-GB" dirty="0">
              <a:latin typeface="Arial Narrow" panose="020B0606020202030204" pitchFamily="34" charset="0"/>
            </a:endParaRPr>
          </a:p>
        </p:txBody>
      </p:sp>
    </p:spTree>
    <p:extLst>
      <p:ext uri="{BB962C8B-B14F-4D97-AF65-F5344CB8AC3E}">
        <p14:creationId xmlns:p14="http://schemas.microsoft.com/office/powerpoint/2010/main" val="40818589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fr-CH" sz="2800" b="1" dirty="0" err="1">
                <a:latin typeface="Arial Narrow" panose="020B0606020202030204" pitchFamily="34" charset="0"/>
              </a:rPr>
              <a:t>Quote</a:t>
            </a:r>
            <a:r>
              <a:rPr lang="fr-CH" sz="2800" b="1" dirty="0">
                <a:latin typeface="Arial Narrow" panose="020B0606020202030204" pitchFamily="34" charset="0"/>
              </a:rPr>
              <a:t> of the </a:t>
            </a:r>
            <a:r>
              <a:rPr lang="fr-CH" sz="2800" b="1" dirty="0" err="1">
                <a:latin typeface="Arial Narrow" panose="020B0606020202030204" pitchFamily="34" charset="0"/>
              </a:rPr>
              <a:t>day</a:t>
            </a:r>
            <a:endParaRPr lang="en-GB" sz="2800" b="1" dirty="0">
              <a:latin typeface="Arial Narrow" panose="020B0606020202030204" pitchFamily="34" charset="0"/>
            </a:endParaRPr>
          </a:p>
        </p:txBody>
      </p:sp>
      <p:sp>
        <p:nvSpPr>
          <p:cNvPr id="3" name="Content Placeholder 2">
            <a:extLst>
              <a:ext uri="{FF2B5EF4-FFF2-40B4-BE49-F238E27FC236}">
                <a16:creationId xmlns:a16="http://schemas.microsoft.com/office/drawing/2014/main" id="{41B25978-8696-495D-914E-3CDB22BBD1C5}"/>
              </a:ext>
            </a:extLst>
          </p:cNvPr>
          <p:cNvSpPr>
            <a:spLocks noGrp="1"/>
          </p:cNvSpPr>
          <p:nvPr>
            <p:ph idx="1"/>
          </p:nvPr>
        </p:nvSpPr>
        <p:spPr/>
        <p:txBody>
          <a:bodyPr/>
          <a:lstStyle/>
          <a:p>
            <a:pPr marL="0" indent="0">
              <a:buNone/>
            </a:pPr>
            <a:endParaRPr lang="fr-CH" dirty="0"/>
          </a:p>
          <a:p>
            <a:pPr marL="0" indent="0">
              <a:buNone/>
            </a:pPr>
            <a:endParaRPr lang="fr-CH" dirty="0"/>
          </a:p>
          <a:p>
            <a:pPr marL="0" indent="0">
              <a:buNone/>
            </a:pPr>
            <a:r>
              <a:rPr lang="fr-CH" sz="4000" b="1" dirty="0">
                <a:latin typeface="French Script MT" panose="03020402040607040605" pitchFamily="66" charset="0"/>
              </a:rPr>
              <a:t>«Intelligence </a:t>
            </a:r>
            <a:r>
              <a:rPr lang="fr-CH" sz="4000" b="1" dirty="0" err="1">
                <a:latin typeface="French Script MT" panose="03020402040607040605" pitchFamily="66" charset="0"/>
              </a:rPr>
              <a:t>is</a:t>
            </a:r>
            <a:r>
              <a:rPr lang="fr-CH" sz="4000" b="1" dirty="0">
                <a:latin typeface="French Script MT" panose="03020402040607040605" pitchFamily="66" charset="0"/>
              </a:rPr>
              <a:t> not </a:t>
            </a:r>
            <a:r>
              <a:rPr lang="fr-CH" sz="4000" b="1" dirty="0" err="1">
                <a:latin typeface="French Script MT" panose="03020402040607040605" pitchFamily="66" charset="0"/>
              </a:rPr>
              <a:t>what</a:t>
            </a:r>
            <a:r>
              <a:rPr lang="fr-CH" sz="4000" b="1" dirty="0">
                <a:latin typeface="French Script MT" panose="03020402040607040605" pitchFamily="66" charset="0"/>
              </a:rPr>
              <a:t> </a:t>
            </a:r>
            <a:r>
              <a:rPr lang="fr-CH" sz="4000" b="1" dirty="0" err="1">
                <a:latin typeface="French Script MT" panose="03020402040607040605" pitchFamily="66" charset="0"/>
              </a:rPr>
              <a:t>you</a:t>
            </a:r>
            <a:r>
              <a:rPr lang="fr-CH" sz="4000" b="1" dirty="0">
                <a:latin typeface="French Script MT" panose="03020402040607040605" pitchFamily="66" charset="0"/>
              </a:rPr>
              <a:t> know, but </a:t>
            </a:r>
            <a:r>
              <a:rPr lang="fr-CH" sz="4000" b="1" dirty="0" err="1">
                <a:latin typeface="French Script MT" panose="03020402040607040605" pitchFamily="66" charset="0"/>
              </a:rPr>
              <a:t>what</a:t>
            </a:r>
            <a:r>
              <a:rPr lang="fr-CH" sz="4000" b="1" dirty="0">
                <a:latin typeface="French Script MT" panose="03020402040607040605" pitchFamily="66" charset="0"/>
              </a:rPr>
              <a:t> </a:t>
            </a:r>
            <a:r>
              <a:rPr lang="fr-CH" sz="4000" b="1" dirty="0" err="1">
                <a:latin typeface="French Script MT" panose="03020402040607040605" pitchFamily="66" charset="0"/>
              </a:rPr>
              <a:t>you</a:t>
            </a:r>
            <a:r>
              <a:rPr lang="fr-CH" sz="4000" b="1" dirty="0">
                <a:latin typeface="French Script MT" panose="03020402040607040605" pitchFamily="66" charset="0"/>
              </a:rPr>
              <a:t> do </a:t>
            </a:r>
            <a:r>
              <a:rPr lang="fr-CH" sz="4000" b="1" dirty="0" err="1">
                <a:latin typeface="French Script MT" panose="03020402040607040605" pitchFamily="66" charset="0"/>
              </a:rPr>
              <a:t>when</a:t>
            </a:r>
            <a:r>
              <a:rPr lang="fr-CH" sz="4000" b="1" dirty="0">
                <a:latin typeface="French Script MT" panose="03020402040607040605" pitchFamily="66" charset="0"/>
              </a:rPr>
              <a:t> </a:t>
            </a:r>
            <a:r>
              <a:rPr lang="fr-CH" sz="4000" b="1" dirty="0" err="1">
                <a:latin typeface="French Script MT" panose="03020402040607040605" pitchFamily="66" charset="0"/>
              </a:rPr>
              <a:t>you</a:t>
            </a:r>
            <a:r>
              <a:rPr lang="fr-CH" sz="4000" b="1" dirty="0">
                <a:latin typeface="French Script MT" panose="03020402040607040605" pitchFamily="66" charset="0"/>
              </a:rPr>
              <a:t> do not know»</a:t>
            </a:r>
            <a:r>
              <a:rPr lang="en-GB" dirty="0"/>
              <a:t>	</a:t>
            </a:r>
          </a:p>
          <a:p>
            <a:pPr marL="0" indent="0">
              <a:buNone/>
            </a:pPr>
            <a:r>
              <a:rPr lang="en-GB" dirty="0"/>
              <a:t>	- Jean Piaget</a:t>
            </a:r>
            <a:endParaRPr lang="fr-CH" dirty="0"/>
          </a:p>
        </p:txBody>
      </p:sp>
    </p:spTree>
    <p:extLst>
      <p:ext uri="{BB962C8B-B14F-4D97-AF65-F5344CB8AC3E}">
        <p14:creationId xmlns:p14="http://schemas.microsoft.com/office/powerpoint/2010/main" val="23413113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CBF2-4DB1-4B80-B6E3-72452B5E3A2D}"/>
              </a:ext>
            </a:extLst>
          </p:cNvPr>
          <p:cNvSpPr>
            <a:spLocks noGrp="1"/>
          </p:cNvSpPr>
          <p:nvPr>
            <p:ph type="title"/>
          </p:nvPr>
        </p:nvSpPr>
        <p:spPr/>
        <p:txBody>
          <a:bodyPr>
            <a:normAutofit/>
          </a:bodyPr>
          <a:lstStyle/>
          <a:p>
            <a:pPr algn="ctr"/>
            <a:r>
              <a:rPr lang="en-GB" sz="2800" b="1" dirty="0">
                <a:latin typeface="Arial Narrow" panose="020B0606020202030204" pitchFamily="34" charset="0"/>
              </a:rPr>
              <a:t>Drug/Device Product Development and Regulation </a:t>
            </a:r>
            <a:br>
              <a:rPr lang="en-GB" sz="2800" b="1" dirty="0">
                <a:latin typeface="Arial Narrow" panose="020B0606020202030204" pitchFamily="34" charset="0"/>
              </a:rPr>
            </a:br>
            <a:r>
              <a:rPr lang="en-GB" sz="2800" b="1" dirty="0">
                <a:latin typeface="Arial Narrow" panose="020B0606020202030204" pitchFamily="34" charset="0"/>
              </a:rPr>
              <a:t>- Europe and US</a:t>
            </a:r>
            <a:endParaRPr lang="en-GB" sz="2800" dirty="0"/>
          </a:p>
        </p:txBody>
      </p:sp>
      <p:sp>
        <p:nvSpPr>
          <p:cNvPr id="3" name="Content Placeholder 2">
            <a:extLst>
              <a:ext uri="{FF2B5EF4-FFF2-40B4-BE49-F238E27FC236}">
                <a16:creationId xmlns:a16="http://schemas.microsoft.com/office/drawing/2014/main" id="{41B25978-8696-495D-914E-3CDB22BBD1C5}"/>
              </a:ext>
            </a:extLst>
          </p:cNvPr>
          <p:cNvSpPr>
            <a:spLocks noGrp="1"/>
          </p:cNvSpPr>
          <p:nvPr>
            <p:ph idx="1"/>
          </p:nvPr>
        </p:nvSpPr>
        <p:spPr/>
        <p:txBody>
          <a:bodyPr/>
          <a:lstStyle/>
          <a:p>
            <a:endParaRPr lang="fr-CH" dirty="0"/>
          </a:p>
          <a:p>
            <a:pPr marL="0" indent="0">
              <a:buNone/>
            </a:pPr>
            <a:endParaRPr lang="en-GB" dirty="0"/>
          </a:p>
          <a:p>
            <a:endParaRPr lang="en-GB" dirty="0"/>
          </a:p>
          <a:p>
            <a:pPr marL="0" indent="0" algn="r">
              <a:buNone/>
            </a:pPr>
            <a:r>
              <a:rPr lang="fr-CH" b="1" dirty="0" err="1">
                <a:latin typeface="Arial Narrow" panose="020B0606020202030204" pitchFamily="34" charset="0"/>
              </a:rPr>
              <a:t>Thank</a:t>
            </a:r>
            <a:r>
              <a:rPr lang="fr-CH" b="1" dirty="0">
                <a:latin typeface="Arial Narrow" panose="020B0606020202030204" pitchFamily="34" charset="0"/>
              </a:rPr>
              <a:t> </a:t>
            </a:r>
            <a:r>
              <a:rPr lang="fr-CH" b="1" dirty="0" err="1">
                <a:latin typeface="Arial Narrow" panose="020B0606020202030204" pitchFamily="34" charset="0"/>
              </a:rPr>
              <a:t>you</a:t>
            </a:r>
            <a:endParaRPr lang="fr-CH" b="1" dirty="0">
              <a:latin typeface="Arial Narrow" panose="020B0606020202030204" pitchFamily="34" charset="0"/>
            </a:endParaRPr>
          </a:p>
          <a:p>
            <a:pPr marL="0" indent="0" algn="r">
              <a:buNone/>
            </a:pPr>
            <a:r>
              <a:rPr lang="fr-CH" b="1" dirty="0">
                <a:latin typeface="Arial Narrow" panose="020B0606020202030204" pitchFamily="34" charset="0"/>
              </a:rPr>
              <a:t>	- Gautam Maitra</a:t>
            </a:r>
          </a:p>
          <a:p>
            <a:pPr marL="0" indent="0" algn="r">
              <a:buNone/>
            </a:pPr>
            <a:r>
              <a:rPr lang="fr-CH" b="1" dirty="0">
                <a:latin typeface="Arial Narrow" panose="020B0606020202030204" pitchFamily="34" charset="0"/>
              </a:rPr>
              <a:t>				Email:  </a:t>
            </a:r>
            <a:r>
              <a:rPr lang="fr-CH" b="1" dirty="0">
                <a:latin typeface="Arial Narrow" panose="020B0606020202030204" pitchFamily="34" charset="0"/>
                <a:hlinkClick r:id="rId2"/>
              </a:rPr>
              <a:t>gautam.maitra@epfl.ch</a:t>
            </a:r>
            <a:r>
              <a:rPr lang="fr-CH" b="1" dirty="0">
                <a:latin typeface="Arial Narrow" panose="020B0606020202030204" pitchFamily="34" charset="0"/>
              </a:rPr>
              <a:t> </a:t>
            </a:r>
          </a:p>
          <a:p>
            <a:pPr marL="0" indent="0" algn="r">
              <a:buNone/>
            </a:pPr>
            <a:r>
              <a:rPr lang="fr-CH" b="1" dirty="0">
                <a:latin typeface="Arial Narrow" panose="020B0606020202030204" pitchFamily="34" charset="0"/>
              </a:rPr>
              <a:t>			Mob: +41 079 4395956</a:t>
            </a:r>
          </a:p>
        </p:txBody>
      </p:sp>
    </p:spTree>
    <p:extLst>
      <p:ext uri="{BB962C8B-B14F-4D97-AF65-F5344CB8AC3E}">
        <p14:creationId xmlns:p14="http://schemas.microsoft.com/office/powerpoint/2010/main" val="9150572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3169</TotalTime>
  <Words>8956</Words>
  <Application>Microsoft Office PowerPoint</Application>
  <PresentationFormat>Widescreen</PresentationFormat>
  <Paragraphs>550</Paragraphs>
  <Slides>97</Slides>
  <Notes>23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97</vt:i4>
      </vt:variant>
    </vt:vector>
  </HeadingPairs>
  <TitlesOfParts>
    <vt:vector size="106" baseType="lpstr">
      <vt:lpstr>Arial</vt:lpstr>
      <vt:lpstr>Arial Narrow</vt:lpstr>
      <vt:lpstr>Calibri</vt:lpstr>
      <vt:lpstr>Calibri Light</vt:lpstr>
      <vt:lpstr>French Script MT</vt:lpstr>
      <vt:lpstr>Gabriola</vt:lpstr>
      <vt:lpstr>Wingdings</vt:lpstr>
      <vt:lpstr>Office Theme</vt:lpstr>
      <vt:lpstr>Slide</vt:lpstr>
      <vt:lpstr>            Drug/Device Product Development and Regulation –  Europe and US  “From the lab bench to the bedside – a fantastic voyage of drug/device development”  </vt:lpstr>
      <vt:lpstr>Drug/Device Product Development and Regulation  - Europe and US </vt:lpstr>
      <vt:lpstr>Drug/Device Product Development and Regulation  - Europe and US Drug Development Process: Ten Step Overview.</vt:lpstr>
      <vt:lpstr>RA 761: Drug/Device Product Development and Regulation  - Europe and US Drug Development Process: Ten Step Overview.</vt:lpstr>
      <vt:lpstr>Overview</vt:lpstr>
      <vt:lpstr>The medicines development process</vt:lpstr>
      <vt:lpstr>STEP 1: Discovery (1)</vt:lpstr>
      <vt:lpstr>STEP 1: Discovery (2)</vt:lpstr>
      <vt:lpstr>STEP 1: Discovery (3)</vt:lpstr>
      <vt:lpstr>STEP 2: Target Selection (1)</vt:lpstr>
      <vt:lpstr>STEP 2: Target Selection (2)</vt:lpstr>
      <vt:lpstr>STEP 2: Target Selection (3)</vt:lpstr>
      <vt:lpstr>STEP 2: Target Selection (4)</vt:lpstr>
      <vt:lpstr>STEP 3: Lead Generation</vt:lpstr>
      <vt:lpstr>STEP 4: Lead Optimisation (1)</vt:lpstr>
      <vt:lpstr>STEP 4: Lead Optimisation (2)</vt:lpstr>
      <vt:lpstr>STEP 5: Non-clinical Safety Testing (1)</vt:lpstr>
      <vt:lpstr>STEP 5: Non-clinical Safety Testing (2)</vt:lpstr>
      <vt:lpstr>STEP 5: Non-clinical Safety Testing (3)</vt:lpstr>
      <vt:lpstr>STEP 5: Non-clinical Safety Testing (4)</vt:lpstr>
      <vt:lpstr>STEP 6: Proof of Mechanism – Phase I Clinical Studies (1) </vt:lpstr>
      <vt:lpstr>STEP 6: Proof of Mechanism – Phase I Clinical Studies (2) </vt:lpstr>
      <vt:lpstr>STEP 6: Proof of Mechanism – Phase I Clinical Studies (3) </vt:lpstr>
      <vt:lpstr>STEP 7: Proof of Principle - Phase II Clinical Studies (1) </vt:lpstr>
      <vt:lpstr>STEP 7: Proof of Principle - Phase II Clinical Studies (2)</vt:lpstr>
      <vt:lpstr>STEP 8: Confirmatory Studies – Phase III Clinical Studies (1)</vt:lpstr>
      <vt:lpstr>STEP 8: Confirmatory Studies – Phase III Clinical Studies (1)</vt:lpstr>
      <vt:lpstr>STEP 9: Regulatory Submission (1)</vt:lpstr>
      <vt:lpstr>STEP 9: Regulatory Submission (2)</vt:lpstr>
      <vt:lpstr>STEP 10: Marketing and Post-Marketing Safety Surveillance</vt:lpstr>
      <vt:lpstr>STEP 10: Life-Cycle Management</vt:lpstr>
      <vt:lpstr>STEP 10: Other changes in the life-cycle of a medicine </vt:lpstr>
      <vt:lpstr>Drug/Device Product Development and Regulation  - Europe and US Drug Development Process – Compliance with Regulations</vt:lpstr>
      <vt:lpstr>Drug/Device Product Development and Regulation  - Europe and US Drug Development Process</vt:lpstr>
      <vt:lpstr>Drug/Device Product Development and Regulation  - Europe and US Drug Development Process</vt:lpstr>
      <vt:lpstr>Drug/Device Product Development and Regulation  - Europe and US Introduction</vt:lpstr>
      <vt:lpstr>Drug/Device Product Development and Regulation  - Europe and US Introduction</vt:lpstr>
      <vt:lpstr>Drug/Device Product Development and Regulation  - Europe and US Introduction</vt:lpstr>
      <vt:lpstr>Drug/Device Product Development and Regulation  - Europe and US Introduction</vt:lpstr>
      <vt:lpstr>Drug/Device Product Development and Regulation  - Europe and US Introduction</vt:lpstr>
      <vt:lpstr>Drug/Device Product Development and Regulation  - Europe and US Introduction</vt:lpstr>
      <vt:lpstr>Drug/Device Product Development and Regulation  - Europe and US Introduction</vt:lpstr>
      <vt:lpstr>Drug/Device Product Development and Regulation  - Europe and US Introduction</vt:lpstr>
      <vt:lpstr>Drug/Device Product Development and Regulation  - Europe and US Definitions </vt:lpstr>
      <vt:lpstr>Drug/Device Product Development and Regulation  - Europe and US Definitions</vt:lpstr>
      <vt:lpstr>Drug/Device Product Development and Regulation  - Europe and US Definitions</vt:lpstr>
      <vt:lpstr>Drug/Device Product Development and Regulation  - Europe and US Definitions</vt:lpstr>
      <vt:lpstr>Drug/Device Product Development and Regulation  - Europe and US Definitions</vt:lpstr>
      <vt:lpstr>Drug/Device Product Development and Regulation  - Europe and US Definitions</vt:lpstr>
      <vt:lpstr>Drug/Device Product Development and Regulation  - Europe and US Definitions</vt:lpstr>
      <vt:lpstr>Drug/Device Product Development and Regulation  - Europe and US Definitions</vt:lpstr>
      <vt:lpstr>Drug/Device Product Development and Regulation  - Europe and US</vt:lpstr>
      <vt:lpstr>Drug/Device Product Development and Regulation  - Europe and US</vt:lpstr>
      <vt:lpstr>Drug/Device Product Development and Regulation  - Europe and US Preclinical overview</vt:lpstr>
      <vt:lpstr>Drug/Device Product Development and Regulation  - Europe and US Preclinical overview</vt:lpstr>
      <vt:lpstr>Drug/Device Product Development and Regulation  - Europe and US Preclinical overview</vt:lpstr>
      <vt:lpstr>Drug/Device Product Development and Regulation  - Europe and US Preclinical overview</vt:lpstr>
      <vt:lpstr>Drug/Device Product Development and Regulation  - Europe and US </vt:lpstr>
      <vt:lpstr>Drug/Device Product Development and Regulation  - Europe and US CMC</vt:lpstr>
      <vt:lpstr>RA 761: Drug/Device Product Development and Regulation  - Europe and US CMC</vt:lpstr>
      <vt:lpstr>Drug/Device Product Development and Regulation  - Europe and US CMC</vt:lpstr>
      <vt:lpstr>Drug/Device Product Development and Regulation  - Europe and US CMC</vt:lpstr>
      <vt:lpstr>Drug/Device Product Development and Regulation  - Europe and US CMC</vt:lpstr>
      <vt:lpstr>Drug/Device Product Development and Regulation  - Europe and US CMC</vt:lpstr>
      <vt:lpstr>Drug/Device Product Development and Regulation  - Europe and US CMC</vt:lpstr>
      <vt:lpstr>Drug/Device Product Development and Regulation  - Europe and US CMC – Guidance, check for updates before use!!</vt:lpstr>
      <vt:lpstr>RA 761: Drug/Device Product Development and Regulation  - Europe and US Clinical Overview</vt:lpstr>
      <vt:lpstr>Drug/Device Product Development and Regulation  - Europe and US Clinical Overview  - The Clinical Trial Protocol</vt:lpstr>
      <vt:lpstr>Drug/Device Product Development and Regulation  - Europe and US Clinical Overview</vt:lpstr>
      <vt:lpstr>Drug/Device Product Development and Regulation  - Europe and US Clinical Overview</vt:lpstr>
      <vt:lpstr>Drug/Device Product Development and Regulation  - Europe and US Clinical Overview</vt:lpstr>
      <vt:lpstr>Drug/Device Product Development and Regulation  - Europe and US Clinical Overview</vt:lpstr>
      <vt:lpstr>Drug/Device Product Development and Regulation  - Europe and US Clinical Overview</vt:lpstr>
      <vt:lpstr>Drug/Device Product Development and Regulation  - Europe and US Clinical Overview</vt:lpstr>
      <vt:lpstr>Drug/Device Product Development and Regulation  - Europe and US Clinical Overview</vt:lpstr>
      <vt:lpstr>Drug/Device Product Development and Regulation  - Europe and US Clinical Overview</vt:lpstr>
      <vt:lpstr>Drug/Device Product Development and Regulation  - Europe and US Regulations -  Europe</vt:lpstr>
      <vt:lpstr>Drug/Device Product Development and Regulation  - Europe and US Regulations -  Europe</vt:lpstr>
      <vt:lpstr>Drug/Device Product Development and Regulation  - Europe and US Regulations -  Europe – The Application Style</vt:lpstr>
      <vt:lpstr>Drug/Device Product Development and Regulation  - Europe and US Regulations -  The cultural Factor</vt:lpstr>
      <vt:lpstr>Drug/Device Product Development and Regulation  - Europe and US Regulations -  Europe, The EMA  https://europa.eu/european-union/documents-publications/slide-presentations_en</vt:lpstr>
      <vt:lpstr>Drug/Device Product Development and Regulation  - Europe and US Regulations -  Europe, The EMA</vt:lpstr>
      <vt:lpstr>Drug/Device Product Development and Regulation  - Europe and US</vt:lpstr>
      <vt:lpstr>Drug/Device Product Development and Regulation  - Europe and US</vt:lpstr>
      <vt:lpstr>Drug/Device Product Development and Regulation  - Europe and US</vt:lpstr>
      <vt:lpstr>Drug/Device Product Development and Regulation  - Europe and US</vt:lpstr>
      <vt:lpstr>Drug/Device Product Development and Regulation  - Europe and US EU Clinical Trial Applications</vt:lpstr>
      <vt:lpstr>Drug/Device Product Development and Regulation  - Europe and US EU Clinical Trial Applications</vt:lpstr>
      <vt:lpstr>Drug/Device Product Development and Regulation  - Europe and US EU Clinical Trial Applications</vt:lpstr>
      <vt:lpstr>Drug/Device Product Development and Regulation  - Europe and US EU Clinical Trial Applications</vt:lpstr>
      <vt:lpstr>Drug/Device Product Development and Regulation  - Europe and US EU Clinical Trial Applications</vt:lpstr>
      <vt:lpstr>Drug/Device Product Development and Regulation  - Europe and US EU Clinical Trial Applications</vt:lpstr>
      <vt:lpstr>Drug/Device Product Development and Regulation  - Europe and US EU AND US Clinical Trial Application: Comparison Drugs</vt:lpstr>
      <vt:lpstr>Drug/Device Product Development and Regulation  - Europe and US EU AND US Clinical Trial Application: Comparison Medical Device</vt:lpstr>
      <vt:lpstr>Drug/Device Product Development and Regulation  - Europe and US EU Clinical Trial Applications</vt:lpstr>
      <vt:lpstr>Quote of the day</vt:lpstr>
      <vt:lpstr>Drug/Device Product Development and Regulation  - Europe and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 696: Drug/Device Product Development and Regulation –  Europe and US  “From the lab bench to the bedside – a fantastic voyage of drug/device development”</dc:title>
  <dc:creator>Gautam Maitra</dc:creator>
  <cp:lastModifiedBy>Maitra Gautam</cp:lastModifiedBy>
  <cp:revision>154</cp:revision>
  <dcterms:created xsi:type="dcterms:W3CDTF">2019-08-30T19:18:10Z</dcterms:created>
  <dcterms:modified xsi:type="dcterms:W3CDTF">2022-05-06T10:51:55Z</dcterms:modified>
</cp:coreProperties>
</file>